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4"/>
  </p:notesMasterIdLst>
  <p:handoutMasterIdLst>
    <p:handoutMasterId r:id="rId25"/>
  </p:handoutMasterIdLst>
  <p:sldIdLst>
    <p:sldId id="256" r:id="rId2"/>
    <p:sldId id="272" r:id="rId3"/>
    <p:sldId id="257" r:id="rId4"/>
    <p:sldId id="258" r:id="rId5"/>
    <p:sldId id="259" r:id="rId6"/>
    <p:sldId id="271" r:id="rId7"/>
    <p:sldId id="274" r:id="rId8"/>
    <p:sldId id="276" r:id="rId9"/>
    <p:sldId id="260" r:id="rId10"/>
    <p:sldId id="275" r:id="rId11"/>
    <p:sldId id="273" r:id="rId12"/>
    <p:sldId id="263" r:id="rId13"/>
    <p:sldId id="277" r:id="rId14"/>
    <p:sldId id="278" r:id="rId15"/>
    <p:sldId id="264" r:id="rId16"/>
    <p:sldId id="265" r:id="rId17"/>
    <p:sldId id="266" r:id="rId18"/>
    <p:sldId id="267" r:id="rId19"/>
    <p:sldId id="268" r:id="rId20"/>
    <p:sldId id="269" r:id="rId21"/>
    <p:sldId id="270" r:id="rId22"/>
    <p:sldId id="279" r:id="rId23"/>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105" autoAdjust="0"/>
    <p:restoredTop sz="86444" autoAdjust="0"/>
  </p:normalViewPr>
  <p:slideViewPr>
    <p:cSldViewPr>
      <p:cViewPr varScale="1">
        <p:scale>
          <a:sx n="80" d="100"/>
          <a:sy n="80" d="100"/>
        </p:scale>
        <p:origin x="-78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Franny\Documents\Text%20!.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F:\Text%20!.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Franny\Documents\Text%20!.xlsx" TargetMode="Externa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38"/>
  <c:chart>
    <c:title>
      <c:tx>
        <c:rich>
          <a:bodyPr/>
          <a:lstStyle/>
          <a:p>
            <a:pPr>
              <a:defRPr/>
            </a:pPr>
            <a:r>
              <a:rPr lang="en-US"/>
              <a:t>Response vs.</a:t>
            </a:r>
            <a:r>
              <a:rPr lang="en-US" baseline="0"/>
              <a:t> Age</a:t>
            </a:r>
            <a:endParaRPr lang="en-US"/>
          </a:p>
        </c:rich>
      </c:tx>
      <c:layout/>
    </c:title>
    <c:view3D>
      <c:rAngAx val="1"/>
    </c:view3D>
    <c:plotArea>
      <c:layout/>
      <c:bar3DChart>
        <c:barDir val="col"/>
        <c:grouping val="percentStacked"/>
        <c:ser>
          <c:idx val="0"/>
          <c:order val="0"/>
          <c:tx>
            <c:strRef>
              <c:f>Sheet1!$H$1</c:f>
              <c:strCache>
                <c:ptCount val="1"/>
                <c:pt idx="0">
                  <c:v>Young</c:v>
                </c:pt>
              </c:strCache>
            </c:strRef>
          </c:tx>
          <c:cat>
            <c:strRef>
              <c:f>Sheet1!$G$2:$G$5</c:f>
              <c:strCache>
                <c:ptCount val="4"/>
                <c:pt idx="0">
                  <c:v>Confusion</c:v>
                </c:pt>
                <c:pt idx="1">
                  <c:v>Answer</c:v>
                </c:pt>
                <c:pt idx="2">
                  <c:v>Other</c:v>
                </c:pt>
                <c:pt idx="3">
                  <c:v>No Response</c:v>
                </c:pt>
              </c:strCache>
            </c:strRef>
          </c:cat>
          <c:val>
            <c:numRef>
              <c:f>Sheet1!$H$2:$H$5</c:f>
              <c:numCache>
                <c:formatCode>General</c:formatCode>
                <c:ptCount val="4"/>
                <c:pt idx="0">
                  <c:v>15</c:v>
                </c:pt>
                <c:pt idx="1">
                  <c:v>14</c:v>
                </c:pt>
                <c:pt idx="2">
                  <c:v>7</c:v>
                </c:pt>
                <c:pt idx="3">
                  <c:v>9</c:v>
                </c:pt>
              </c:numCache>
            </c:numRef>
          </c:val>
        </c:ser>
        <c:ser>
          <c:idx val="1"/>
          <c:order val="1"/>
          <c:tx>
            <c:strRef>
              <c:f>Sheet1!$I$1</c:f>
              <c:strCache>
                <c:ptCount val="1"/>
                <c:pt idx="0">
                  <c:v>Old</c:v>
                </c:pt>
              </c:strCache>
            </c:strRef>
          </c:tx>
          <c:cat>
            <c:strRef>
              <c:f>Sheet1!$G$2:$G$5</c:f>
              <c:strCache>
                <c:ptCount val="4"/>
                <c:pt idx="0">
                  <c:v>Confusion</c:v>
                </c:pt>
                <c:pt idx="1">
                  <c:v>Answer</c:v>
                </c:pt>
                <c:pt idx="2">
                  <c:v>Other</c:v>
                </c:pt>
                <c:pt idx="3">
                  <c:v>No Response</c:v>
                </c:pt>
              </c:strCache>
            </c:strRef>
          </c:cat>
          <c:val>
            <c:numRef>
              <c:f>Sheet1!$I$2:$I$5</c:f>
              <c:numCache>
                <c:formatCode>General</c:formatCode>
                <c:ptCount val="4"/>
                <c:pt idx="0">
                  <c:v>10</c:v>
                </c:pt>
                <c:pt idx="1">
                  <c:v>10</c:v>
                </c:pt>
                <c:pt idx="2">
                  <c:v>11</c:v>
                </c:pt>
                <c:pt idx="3">
                  <c:v>14</c:v>
                </c:pt>
              </c:numCache>
            </c:numRef>
          </c:val>
        </c:ser>
        <c:gapWidth val="95"/>
        <c:gapDepth val="95"/>
        <c:shape val="box"/>
        <c:axId val="66365696"/>
        <c:axId val="66363776"/>
        <c:axId val="0"/>
      </c:bar3DChart>
      <c:valAx>
        <c:axId val="66363776"/>
        <c:scaling>
          <c:orientation val="minMax"/>
        </c:scaling>
        <c:axPos val="l"/>
        <c:majorGridlines/>
        <c:title>
          <c:tx>
            <c:rich>
              <a:bodyPr/>
              <a:lstStyle/>
              <a:p>
                <a:pPr>
                  <a:defRPr/>
                </a:pPr>
                <a:r>
                  <a:rPr lang="en-US" baseline="0"/>
                  <a:t> People </a:t>
                </a:r>
                <a:endParaRPr lang="en-US"/>
              </a:p>
            </c:rich>
          </c:tx>
          <c:layout/>
        </c:title>
        <c:numFmt formatCode="0%" sourceLinked="1"/>
        <c:majorTickMark val="none"/>
        <c:tickLblPos val="nextTo"/>
        <c:crossAx val="66365696"/>
        <c:crosses val="autoZero"/>
        <c:crossBetween val="between"/>
      </c:valAx>
      <c:catAx>
        <c:axId val="66365696"/>
        <c:scaling>
          <c:orientation val="minMax"/>
        </c:scaling>
        <c:axPos val="b"/>
        <c:majorTickMark val="none"/>
        <c:tickLblPos val="nextTo"/>
        <c:crossAx val="66363776"/>
        <c:crosses val="autoZero"/>
        <c:auto val="1"/>
        <c:lblAlgn val="ctr"/>
        <c:lblOffset val="100"/>
      </c:catAx>
      <c:dTable>
        <c:showHorzBorder val="1"/>
        <c:showVertBorder val="1"/>
        <c:showOutline val="1"/>
        <c:showKeys val="1"/>
      </c:dTable>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Response</a:t>
            </a:r>
            <a:r>
              <a:rPr lang="en-US" baseline="0"/>
              <a:t> vs Gender</a:t>
            </a:r>
            <a:endParaRPr lang="en-US"/>
          </a:p>
        </c:rich>
      </c:tx>
      <c:layout>
        <c:manualLayout>
          <c:xMode val="edge"/>
          <c:yMode val="edge"/>
          <c:x val="0.30960905349794238"/>
          <c:y val="1.666666666666668E-2"/>
        </c:manualLayout>
      </c:layout>
    </c:title>
    <c:plotArea>
      <c:layout/>
      <c:barChart>
        <c:barDir val="bar"/>
        <c:grouping val="clustered"/>
        <c:ser>
          <c:idx val="0"/>
          <c:order val="0"/>
          <c:tx>
            <c:strRef>
              <c:f>Sheet1!$H$1</c:f>
              <c:strCache>
                <c:ptCount val="1"/>
                <c:pt idx="0">
                  <c:v>Male</c:v>
                </c:pt>
              </c:strCache>
            </c:strRef>
          </c:tx>
          <c:cat>
            <c:strRef>
              <c:f>Sheet1!$G$2:$G$5</c:f>
              <c:strCache>
                <c:ptCount val="4"/>
                <c:pt idx="0">
                  <c:v>Answered</c:v>
                </c:pt>
                <c:pt idx="1">
                  <c:v>Confusion</c:v>
                </c:pt>
                <c:pt idx="2">
                  <c:v>Other</c:v>
                </c:pt>
                <c:pt idx="3">
                  <c:v>No Response</c:v>
                </c:pt>
              </c:strCache>
            </c:strRef>
          </c:cat>
          <c:val>
            <c:numRef>
              <c:f>Sheet1!$H$2:$H$5</c:f>
              <c:numCache>
                <c:formatCode>General</c:formatCode>
                <c:ptCount val="4"/>
                <c:pt idx="0">
                  <c:v>14</c:v>
                </c:pt>
                <c:pt idx="1">
                  <c:v>12</c:v>
                </c:pt>
                <c:pt idx="2">
                  <c:v>5</c:v>
                </c:pt>
                <c:pt idx="3">
                  <c:v>9</c:v>
                </c:pt>
              </c:numCache>
            </c:numRef>
          </c:val>
        </c:ser>
        <c:ser>
          <c:idx val="1"/>
          <c:order val="1"/>
          <c:tx>
            <c:strRef>
              <c:f>Sheet1!$I$1</c:f>
              <c:strCache>
                <c:ptCount val="1"/>
                <c:pt idx="0">
                  <c:v>Female</c:v>
                </c:pt>
              </c:strCache>
            </c:strRef>
          </c:tx>
          <c:cat>
            <c:strRef>
              <c:f>Sheet1!$G$2:$G$5</c:f>
              <c:strCache>
                <c:ptCount val="4"/>
                <c:pt idx="0">
                  <c:v>Answered</c:v>
                </c:pt>
                <c:pt idx="1">
                  <c:v>Confusion</c:v>
                </c:pt>
                <c:pt idx="2">
                  <c:v>Other</c:v>
                </c:pt>
                <c:pt idx="3">
                  <c:v>No Response</c:v>
                </c:pt>
              </c:strCache>
            </c:strRef>
          </c:cat>
          <c:val>
            <c:numRef>
              <c:f>Sheet1!$I$2:$I$5</c:f>
              <c:numCache>
                <c:formatCode>General</c:formatCode>
                <c:ptCount val="4"/>
                <c:pt idx="0">
                  <c:v>15</c:v>
                </c:pt>
                <c:pt idx="1">
                  <c:v>13</c:v>
                </c:pt>
                <c:pt idx="2">
                  <c:v>11</c:v>
                </c:pt>
                <c:pt idx="3">
                  <c:v>11</c:v>
                </c:pt>
              </c:numCache>
            </c:numRef>
          </c:val>
        </c:ser>
        <c:axId val="66531712"/>
        <c:axId val="66533248"/>
      </c:barChart>
      <c:catAx>
        <c:axId val="66531712"/>
        <c:scaling>
          <c:orientation val="minMax"/>
        </c:scaling>
        <c:axPos val="l"/>
        <c:majorTickMark val="none"/>
        <c:tickLblPos val="nextTo"/>
        <c:crossAx val="66533248"/>
        <c:crosses val="autoZero"/>
        <c:auto val="1"/>
        <c:lblAlgn val="ctr"/>
        <c:lblOffset val="100"/>
      </c:catAx>
      <c:valAx>
        <c:axId val="66533248"/>
        <c:scaling>
          <c:orientation val="minMax"/>
        </c:scaling>
        <c:axPos val="b"/>
        <c:majorGridlines/>
        <c:numFmt formatCode="General" sourceLinked="1"/>
        <c:majorTickMark val="none"/>
        <c:tickLblPos val="nextTo"/>
        <c:crossAx val="66531712"/>
        <c:crosses val="autoZero"/>
        <c:crossBetween val="between"/>
      </c:valAx>
      <c:dTable>
        <c:showHorzBorder val="1"/>
        <c:showVertBorder val="1"/>
        <c:showOutline val="1"/>
        <c:showKeys val="1"/>
      </c:dTable>
    </c:plotArea>
    <c:plotVisOnly val="1"/>
  </c:chart>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10"/>
  <c:chart>
    <c:title>
      <c:tx>
        <c:rich>
          <a:bodyPr/>
          <a:lstStyle/>
          <a:p>
            <a:pPr>
              <a:defRPr/>
            </a:pPr>
            <a:r>
              <a:rPr lang="en-US"/>
              <a:t>Time of Day and Response</a:t>
            </a:r>
          </a:p>
        </c:rich>
      </c:tx>
      <c:layout>
        <c:manualLayout>
          <c:xMode val="edge"/>
          <c:yMode val="edge"/>
          <c:x val="0.31641744548286638"/>
          <c:y val="0"/>
        </c:manualLayout>
      </c:layout>
      <c:overlay val="1"/>
    </c:title>
    <c:plotArea>
      <c:layout/>
      <c:barChart>
        <c:barDir val="col"/>
        <c:grouping val="clustered"/>
        <c:ser>
          <c:idx val="0"/>
          <c:order val="0"/>
          <c:tx>
            <c:strRef>
              <c:f>Sheet2!$B$1</c:f>
              <c:strCache>
                <c:ptCount val="1"/>
                <c:pt idx="0">
                  <c:v>Morning</c:v>
                </c:pt>
              </c:strCache>
            </c:strRef>
          </c:tx>
          <c:cat>
            <c:strRef>
              <c:f>Sheet2!$A$2:$A$5</c:f>
              <c:strCache>
                <c:ptCount val="4"/>
                <c:pt idx="0">
                  <c:v>Confusion</c:v>
                </c:pt>
                <c:pt idx="1">
                  <c:v>Answer</c:v>
                </c:pt>
                <c:pt idx="2">
                  <c:v>Other</c:v>
                </c:pt>
                <c:pt idx="3">
                  <c:v>No Response</c:v>
                </c:pt>
              </c:strCache>
            </c:strRef>
          </c:cat>
          <c:val>
            <c:numRef>
              <c:f>Sheet2!$B$2:$B$5</c:f>
              <c:numCache>
                <c:formatCode>General</c:formatCode>
                <c:ptCount val="4"/>
                <c:pt idx="0">
                  <c:v>9</c:v>
                </c:pt>
                <c:pt idx="1">
                  <c:v>8</c:v>
                </c:pt>
                <c:pt idx="2">
                  <c:v>7</c:v>
                </c:pt>
                <c:pt idx="3">
                  <c:v>6</c:v>
                </c:pt>
              </c:numCache>
            </c:numRef>
          </c:val>
        </c:ser>
        <c:ser>
          <c:idx val="1"/>
          <c:order val="1"/>
          <c:tx>
            <c:strRef>
              <c:f>Sheet2!$C$1</c:f>
              <c:strCache>
                <c:ptCount val="1"/>
                <c:pt idx="0">
                  <c:v>Afternoon</c:v>
                </c:pt>
              </c:strCache>
            </c:strRef>
          </c:tx>
          <c:cat>
            <c:strRef>
              <c:f>Sheet2!$A$2:$A$5</c:f>
              <c:strCache>
                <c:ptCount val="4"/>
                <c:pt idx="0">
                  <c:v>Confusion</c:v>
                </c:pt>
                <c:pt idx="1">
                  <c:v>Answer</c:v>
                </c:pt>
                <c:pt idx="2">
                  <c:v>Other</c:v>
                </c:pt>
                <c:pt idx="3">
                  <c:v>No Response</c:v>
                </c:pt>
              </c:strCache>
            </c:strRef>
          </c:cat>
          <c:val>
            <c:numRef>
              <c:f>Sheet2!$C$2:$C$5</c:f>
              <c:numCache>
                <c:formatCode>General</c:formatCode>
                <c:ptCount val="4"/>
                <c:pt idx="0">
                  <c:v>10</c:v>
                </c:pt>
                <c:pt idx="1">
                  <c:v>7</c:v>
                </c:pt>
                <c:pt idx="2">
                  <c:v>7</c:v>
                </c:pt>
                <c:pt idx="3">
                  <c:v>6</c:v>
                </c:pt>
              </c:numCache>
            </c:numRef>
          </c:val>
        </c:ser>
        <c:ser>
          <c:idx val="2"/>
          <c:order val="2"/>
          <c:tx>
            <c:strRef>
              <c:f>Sheet2!$D$1</c:f>
              <c:strCache>
                <c:ptCount val="1"/>
                <c:pt idx="0">
                  <c:v>Night</c:v>
                </c:pt>
              </c:strCache>
            </c:strRef>
          </c:tx>
          <c:cat>
            <c:strRef>
              <c:f>Sheet2!$A$2:$A$5</c:f>
              <c:strCache>
                <c:ptCount val="4"/>
                <c:pt idx="0">
                  <c:v>Confusion</c:v>
                </c:pt>
                <c:pt idx="1">
                  <c:v>Answer</c:v>
                </c:pt>
                <c:pt idx="2">
                  <c:v>Other</c:v>
                </c:pt>
                <c:pt idx="3">
                  <c:v>No Response</c:v>
                </c:pt>
              </c:strCache>
            </c:strRef>
          </c:cat>
          <c:val>
            <c:numRef>
              <c:f>Sheet2!$D$2:$D$5</c:f>
              <c:numCache>
                <c:formatCode>General</c:formatCode>
                <c:ptCount val="4"/>
                <c:pt idx="0">
                  <c:v>7</c:v>
                </c:pt>
                <c:pt idx="1">
                  <c:v>9</c:v>
                </c:pt>
                <c:pt idx="2">
                  <c:v>3</c:v>
                </c:pt>
                <c:pt idx="3">
                  <c:v>11</c:v>
                </c:pt>
              </c:numCache>
            </c:numRef>
          </c:val>
        </c:ser>
        <c:axId val="66577152"/>
        <c:axId val="66579072"/>
      </c:barChart>
      <c:catAx>
        <c:axId val="66577152"/>
        <c:scaling>
          <c:orientation val="minMax"/>
        </c:scaling>
        <c:axPos val="b"/>
        <c:title>
          <c:tx>
            <c:rich>
              <a:bodyPr/>
              <a:lstStyle/>
              <a:p>
                <a:pPr>
                  <a:defRPr/>
                </a:pPr>
                <a:r>
                  <a:rPr lang="en-US"/>
                  <a:t>Time of Day</a:t>
                </a:r>
              </a:p>
            </c:rich>
          </c:tx>
          <c:layout/>
        </c:title>
        <c:tickLblPos val="nextTo"/>
        <c:crossAx val="66579072"/>
        <c:crosses val="autoZero"/>
        <c:auto val="1"/>
        <c:lblAlgn val="ctr"/>
        <c:lblOffset val="100"/>
      </c:catAx>
      <c:valAx>
        <c:axId val="66579072"/>
        <c:scaling>
          <c:orientation val="minMax"/>
        </c:scaling>
        <c:axPos val="l"/>
        <c:majorGridlines/>
        <c:title>
          <c:tx>
            <c:rich>
              <a:bodyPr rot="-5400000" vert="horz"/>
              <a:lstStyle/>
              <a:p>
                <a:pPr>
                  <a:defRPr/>
                </a:pPr>
                <a:r>
                  <a:rPr lang="en-US"/>
                  <a:t># of</a:t>
                </a:r>
                <a:r>
                  <a:rPr lang="en-US" baseline="0"/>
                  <a:t> Responses</a:t>
                </a:r>
                <a:endParaRPr lang="en-US"/>
              </a:p>
            </c:rich>
          </c:tx>
          <c:layout/>
        </c:title>
        <c:numFmt formatCode="General" sourceLinked="1"/>
        <c:tickLblPos val="nextTo"/>
        <c:crossAx val="66577152"/>
        <c:crosses val="autoZero"/>
        <c:crossBetween val="between"/>
      </c:valAx>
    </c:plotArea>
    <c:legend>
      <c:legendPos val="r"/>
      <c:layout/>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sz="3200" dirty="0">
                <a:solidFill>
                  <a:schemeClr val="bg1"/>
                </a:solidFill>
              </a:rPr>
              <a:t>Responses</a:t>
            </a:r>
            <a:endParaRPr lang="en-US" dirty="0">
              <a:solidFill>
                <a:schemeClr val="bg1"/>
              </a:solidFill>
            </a:endParaRPr>
          </a:p>
        </c:rich>
      </c:tx>
      <c:layout>
        <c:manualLayout>
          <c:xMode val="edge"/>
          <c:yMode val="edge"/>
          <c:x val="0.40165109034267932"/>
          <c:y val="1.6949152542372899E-2"/>
        </c:manualLayout>
      </c:layout>
    </c:title>
    <c:plotArea>
      <c:layout>
        <c:manualLayout>
          <c:layoutTarget val="inner"/>
          <c:xMode val="edge"/>
          <c:yMode val="edge"/>
          <c:x val="0.24324036598228974"/>
          <c:y val="0.16682993015703551"/>
          <c:w val="0.44031066794220841"/>
          <c:h val="0.7985295164375642"/>
        </c:manualLayout>
      </c:layout>
      <c:pieChart>
        <c:varyColors val="1"/>
        <c:ser>
          <c:idx val="0"/>
          <c:order val="0"/>
          <c:tx>
            <c:strRef>
              <c:f>Sheet1!$B$1</c:f>
              <c:strCache>
                <c:ptCount val="1"/>
                <c:pt idx="0">
                  <c:v>Responses</c:v>
                </c:pt>
              </c:strCache>
            </c:strRef>
          </c:tx>
          <c:dLbls>
            <c:showCatName val="1"/>
            <c:showPercent val="1"/>
          </c:dLbls>
          <c:cat>
            <c:strRef>
              <c:f>Sheet1!$A$2:$A$5</c:f>
              <c:strCache>
                <c:ptCount val="4"/>
                <c:pt idx="0">
                  <c:v>Confusion</c:v>
                </c:pt>
                <c:pt idx="1">
                  <c:v>Answered</c:v>
                </c:pt>
                <c:pt idx="2">
                  <c:v>Other</c:v>
                </c:pt>
                <c:pt idx="3">
                  <c:v>No  Response</c:v>
                </c:pt>
              </c:strCache>
            </c:strRef>
          </c:cat>
          <c:val>
            <c:numRef>
              <c:f>Sheet1!$B$2:$B$5</c:f>
              <c:numCache>
                <c:formatCode>General</c:formatCode>
                <c:ptCount val="4"/>
                <c:pt idx="0">
                  <c:v>27</c:v>
                </c:pt>
                <c:pt idx="1">
                  <c:v>24</c:v>
                </c:pt>
                <c:pt idx="2">
                  <c:v>17</c:v>
                </c:pt>
                <c:pt idx="3">
                  <c:v>22</c:v>
                </c:pt>
              </c:numCache>
            </c:numRef>
          </c:val>
        </c:ser>
        <c:dLbls>
          <c:showCatName val="1"/>
          <c:showPercent val="1"/>
        </c:dLbls>
        <c:firstSliceAng val="0"/>
      </c:pieChart>
    </c:plotArea>
    <c:plotVisOnly val="1"/>
  </c:chart>
  <c:txPr>
    <a:bodyPr/>
    <a:lstStyle/>
    <a:p>
      <a:pPr>
        <a:defRPr sz="1800"/>
      </a:pPr>
      <a:endParaRPr lang="en-US"/>
    </a:p>
  </c:txPr>
  <c:externalData r:id="rId1"/>
</c:chartSpace>
</file>

<file path=ppt/drawings/_rels/vmlDrawing1.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5" Type="http://schemas.openxmlformats.org/officeDocument/2006/relationships/image" Target="../media/image13.wmf"/><Relationship Id="rId4"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9.wmf"/><Relationship Id="rId5" Type="http://schemas.openxmlformats.org/officeDocument/2006/relationships/image" Target="../media/image17.wmf"/><Relationship Id="rId4"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9.wmf"/><Relationship Id="rId5" Type="http://schemas.openxmlformats.org/officeDocument/2006/relationships/image" Target="../media/image22.wmf"/><Relationship Id="rId4" Type="http://schemas.openxmlformats.org/officeDocument/2006/relationships/image" Target="../media/image21.wmf"/></Relationships>
</file>

<file path=ppt/drawings/drawing1.xml><?xml version="1.0" encoding="utf-8"?>
<c:userShapes xmlns:c="http://schemas.openxmlformats.org/drawingml/2006/chart">
  <cdr:relSizeAnchor xmlns:cdr="http://schemas.openxmlformats.org/drawingml/2006/chartDrawing">
    <cdr:from>
      <cdr:x>0.04938</cdr:x>
      <cdr:y>0.48333</cdr:y>
    </cdr:from>
    <cdr:to>
      <cdr:x>0.14815</cdr:x>
      <cdr:y>0.53333</cdr:y>
    </cdr:to>
    <cdr:sp macro="" textlink="">
      <cdr:nvSpPr>
        <cdr:cNvPr id="3" name="Rectangle 2"/>
        <cdr:cNvSpPr/>
      </cdr:nvSpPr>
      <cdr:spPr>
        <a:xfrm xmlns:a="http://schemas.openxmlformats.org/drawingml/2006/main">
          <a:off x="304800" y="2209800"/>
          <a:ext cx="609600" cy="228600"/>
        </a:xfrm>
        <a:prstGeom xmlns:a="http://schemas.openxmlformats.org/drawingml/2006/main" prst="rect">
          <a:avLst/>
        </a:prstGeom>
        <a:solidFill xmlns:a="http://schemas.openxmlformats.org/drawingml/2006/main">
          <a:schemeClr val="accent6">
            <a:lumMod val="75000"/>
          </a:schemeClr>
        </a:solidFill>
        <a:ln xmlns:a="http://schemas.openxmlformats.org/drawingml/2006/main">
          <a:solidFill>
            <a:schemeClr val="accent6">
              <a:lumMod val="75000"/>
            </a:schemeClr>
          </a:solidFill>
        </a:ln>
      </cdr:spPr>
      <cdr:style>
        <a:lnRef xmlns:a="http://schemas.openxmlformats.org/drawingml/2006/main" idx="2">
          <a:schemeClr val="accent6"/>
        </a:lnRef>
        <a:fillRef xmlns:a="http://schemas.openxmlformats.org/drawingml/2006/main" idx="1001">
          <a:schemeClr val="lt1"/>
        </a:fillRef>
        <a:effectRef xmlns:a="http://schemas.openxmlformats.org/drawingml/2006/main" idx="0">
          <a:schemeClr val="accent6"/>
        </a:effectRef>
        <a:fontRef xmlns:a="http://schemas.openxmlformats.org/drawingml/2006/main" idx="minor">
          <a:schemeClr val="dk1"/>
        </a:fontRef>
      </cdr:style>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0.01235</cdr:x>
      <cdr:y>0.48333</cdr:y>
    </cdr:from>
    <cdr:to>
      <cdr:x>0.14815</cdr:x>
      <cdr:y>0.55</cdr:y>
    </cdr:to>
    <cdr:sp macro="" textlink="">
      <cdr:nvSpPr>
        <cdr:cNvPr id="2" name="TextBox 1"/>
        <cdr:cNvSpPr txBox="1"/>
      </cdr:nvSpPr>
      <cdr:spPr>
        <a:xfrm xmlns:a="http://schemas.openxmlformats.org/drawingml/2006/main">
          <a:off x="76200" y="2209800"/>
          <a:ext cx="838200" cy="3048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100" dirty="0" smtClean="0"/>
            <a:t>Answered</a:t>
          </a:r>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22725" y="0"/>
            <a:ext cx="3078163" cy="469900"/>
          </a:xfrm>
          <a:prstGeom prst="rect">
            <a:avLst/>
          </a:prstGeom>
        </p:spPr>
        <p:txBody>
          <a:bodyPr vert="horz" lIns="91440" tIns="45720" rIns="91440" bIns="45720" rtlCol="0"/>
          <a:lstStyle>
            <a:lvl1pPr algn="r">
              <a:defRPr sz="1200"/>
            </a:lvl1pPr>
          </a:lstStyle>
          <a:p>
            <a:fld id="{87B4A192-F072-4DAB-9D2F-9093577BD806}" type="datetimeFigureOut">
              <a:rPr lang="en-US" smtClean="0"/>
              <a:pPr/>
              <a:t>1/9/2011</a:t>
            </a:fld>
            <a:endParaRPr lang="en-US"/>
          </a:p>
        </p:txBody>
      </p:sp>
      <p:sp>
        <p:nvSpPr>
          <p:cNvPr id="4" name="Footer Placeholder 3"/>
          <p:cNvSpPr>
            <a:spLocks noGrp="1"/>
          </p:cNvSpPr>
          <p:nvPr>
            <p:ph type="ftr" sz="quarter" idx="2"/>
          </p:nvPr>
        </p:nvSpPr>
        <p:spPr>
          <a:xfrm>
            <a:off x="0" y="8916988"/>
            <a:ext cx="3078163" cy="469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22725" y="8916988"/>
            <a:ext cx="3078163" cy="469900"/>
          </a:xfrm>
          <a:prstGeom prst="rect">
            <a:avLst/>
          </a:prstGeom>
        </p:spPr>
        <p:txBody>
          <a:bodyPr vert="horz" lIns="91440" tIns="45720" rIns="91440" bIns="45720" rtlCol="0" anchor="b"/>
          <a:lstStyle>
            <a:lvl1pPr algn="r">
              <a:defRPr sz="1200"/>
            </a:lvl1pPr>
          </a:lstStyle>
          <a:p>
            <a:fld id="{364C90CA-776E-43EF-8FF8-C6C9A2775AE3}"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a:defRPr sz="1200"/>
            </a:lvl1pPr>
          </a:lstStyle>
          <a:p>
            <a:fld id="{1A11B35E-4EA9-4828-A333-2246BDD66D5A}" type="datetimeFigureOut">
              <a:rPr lang="en-US" smtClean="0"/>
              <a:pPr/>
              <a:t>1/9/2011</a:t>
            </a:fld>
            <a:endParaRPr lang="en-US"/>
          </a:p>
        </p:txBody>
      </p:sp>
      <p:sp>
        <p:nvSpPr>
          <p:cNvPr id="4" name="Slide Image Placeholder 3"/>
          <p:cNvSpPr>
            <a:spLocks noGrp="1" noRot="1" noChangeAspect="1"/>
          </p:cNvSpPr>
          <p:nvPr>
            <p:ph type="sldImg" idx="2"/>
          </p:nvPr>
        </p:nvSpPr>
        <p:spPr>
          <a:xfrm>
            <a:off x="1204913" y="704850"/>
            <a:ext cx="4692650" cy="3519488"/>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459526"/>
            <a:ext cx="5681980" cy="4224814"/>
          </a:xfrm>
          <a:prstGeom prst="rect">
            <a:avLst/>
          </a:prstGeom>
        </p:spPr>
        <p:txBody>
          <a:bodyPr vert="horz" lIns="94229" tIns="47114" rIns="94229" bIns="4711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a:defRPr sz="1200"/>
            </a:lvl1pPr>
          </a:lstStyle>
          <a:p>
            <a:fld id="{5606C0B2-8A76-44E6-8834-E0876802D6F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2289">
              <a:defRPr/>
            </a:pPr>
            <a:r>
              <a:rPr lang="en-US" dirty="0" smtClean="0"/>
              <a:t>Molly: According to some companies, the first ever text message was sent during 1989 by Edward Lantz, a former NASA employee. The text message was sent through a Motorola beeper. The message consists of numbers read upside down to read the message. At first, text messaging has not been very popular since it was designed primarily to be used by the hearing impaired. During the 1990s only few messages were being sent. But during the year 2000, there have been a gradual increase in the use of text messaging. According to the Global Messaging Survey conducted by </a:t>
            </a:r>
            <a:r>
              <a:rPr lang="en-US" u="sng" dirty="0" smtClean="0">
                <a:hlinkClick r:id="" action="ppaction://hlinkfile"/>
              </a:rPr>
              <a:t>Nokia</a:t>
            </a:r>
            <a:r>
              <a:rPr lang="en-US" dirty="0" smtClean="0"/>
              <a:t>, text messaging has been proven to be an addictive activity. This has been confirmed by a study by the University of Queensland. It has been compared to be as addictive as cigarette smoking.</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smtClean="0"/>
          </a:p>
          <a:p>
            <a:endParaRPr lang="en-US" dirty="0"/>
          </a:p>
        </p:txBody>
      </p:sp>
      <p:sp>
        <p:nvSpPr>
          <p:cNvPr id="4" name="Slide Number Placeholder 3"/>
          <p:cNvSpPr>
            <a:spLocks noGrp="1"/>
          </p:cNvSpPr>
          <p:nvPr>
            <p:ph type="sldNum" sz="quarter" idx="10"/>
          </p:nvPr>
        </p:nvSpPr>
        <p:spPr/>
        <p:txBody>
          <a:bodyPr/>
          <a:lstStyle/>
          <a:p>
            <a:fld id="{5606C0B2-8A76-44E6-8834-E0876802D6FC}"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graph shows</a:t>
            </a:r>
            <a:r>
              <a:rPr lang="en-US" baseline="0" dirty="0" smtClean="0"/>
              <a:t> the difference in male and female responses. 39 females answered back to our text while only 31 males did. Most females responded with confusion and most males also responded </a:t>
            </a:r>
            <a:r>
              <a:rPr lang="en-US" baseline="0" smtClean="0"/>
              <a:t>with confusion to </a:t>
            </a:r>
            <a:r>
              <a:rPr lang="en-US" baseline="0" dirty="0" smtClean="0"/>
              <a:t>our text. The graph also shows that the other category was the least common way to respond to our text message for both males and females. </a:t>
            </a:r>
            <a:endParaRPr lang="en-US" dirty="0"/>
          </a:p>
        </p:txBody>
      </p:sp>
      <p:sp>
        <p:nvSpPr>
          <p:cNvPr id="4" name="Slide Number Placeholder 3"/>
          <p:cNvSpPr>
            <a:spLocks noGrp="1"/>
          </p:cNvSpPr>
          <p:nvPr>
            <p:ph type="sldNum" sz="quarter" idx="10"/>
          </p:nvPr>
        </p:nvSpPr>
        <p:spPr/>
        <p:txBody>
          <a:bodyPr/>
          <a:lstStyle/>
          <a:p>
            <a:fld id="{5606C0B2-8A76-44E6-8834-E0876802D6FC}"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Jackie</a:t>
            </a:r>
            <a:endParaRPr lang="en-US" dirty="0"/>
          </a:p>
        </p:txBody>
      </p:sp>
      <p:sp>
        <p:nvSpPr>
          <p:cNvPr id="4" name="Slide Number Placeholder 3"/>
          <p:cNvSpPr>
            <a:spLocks noGrp="1"/>
          </p:cNvSpPr>
          <p:nvPr>
            <p:ph type="sldNum" sz="quarter" idx="10"/>
          </p:nvPr>
        </p:nvSpPr>
        <p:spPr/>
        <p:txBody>
          <a:bodyPr/>
          <a:lstStyle/>
          <a:p>
            <a:fld id="{5606C0B2-8A76-44E6-8834-E0876802D6FC}"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06C0B2-8A76-44E6-8834-E0876802D6FC}"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06C0B2-8A76-44E6-8834-E0876802D6FC}"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Molly </a:t>
            </a:r>
            <a:endParaRPr lang="en-US" dirty="0"/>
          </a:p>
        </p:txBody>
      </p:sp>
      <p:sp>
        <p:nvSpPr>
          <p:cNvPr id="4" name="Slide Number Placeholder 3"/>
          <p:cNvSpPr>
            <a:spLocks noGrp="1"/>
          </p:cNvSpPr>
          <p:nvPr>
            <p:ph type="sldNum" sz="quarter" idx="10"/>
          </p:nvPr>
        </p:nvSpPr>
        <p:spPr/>
        <p:txBody>
          <a:bodyPr/>
          <a:lstStyle/>
          <a:p>
            <a:fld id="{5606C0B2-8A76-44E6-8834-E0876802D6FC}"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Franny</a:t>
            </a:r>
            <a:r>
              <a:rPr lang="en-US" dirty="0" smtClean="0"/>
              <a:t>: This bar</a:t>
            </a:r>
            <a:r>
              <a:rPr lang="en-US" baseline="0" dirty="0" smtClean="0"/>
              <a:t> graph shows the difference in the ages of each gender we texted. For females 48% of the people we texted were under the age of 35 and 52% were over the age of 35. For males 52.5% were under the age of 35 whereas 47.5% were under the age of 35. </a:t>
            </a:r>
            <a:endParaRPr lang="en-US" dirty="0"/>
          </a:p>
        </p:txBody>
      </p:sp>
      <p:sp>
        <p:nvSpPr>
          <p:cNvPr id="4" name="Slide Number Placeholder 3"/>
          <p:cNvSpPr>
            <a:spLocks noGrp="1"/>
          </p:cNvSpPr>
          <p:nvPr>
            <p:ph type="sldNum" sz="quarter" idx="10"/>
          </p:nvPr>
        </p:nvSpPr>
        <p:spPr/>
        <p:txBody>
          <a:bodyPr/>
          <a:lstStyle/>
          <a:p>
            <a:fld id="{5606C0B2-8A76-44E6-8834-E0876802D6FC}"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Jackie</a:t>
            </a:r>
            <a:endParaRPr lang="en-US" dirty="0"/>
          </a:p>
        </p:txBody>
      </p:sp>
      <p:sp>
        <p:nvSpPr>
          <p:cNvPr id="4" name="Slide Number Placeholder 3"/>
          <p:cNvSpPr>
            <a:spLocks noGrp="1"/>
          </p:cNvSpPr>
          <p:nvPr>
            <p:ph type="sldNum" sz="quarter" idx="10"/>
          </p:nvPr>
        </p:nvSpPr>
        <p:spPr/>
        <p:txBody>
          <a:bodyPr/>
          <a:lstStyle/>
          <a:p>
            <a:fld id="{5606C0B2-8A76-44E6-8834-E0876802D6FC}"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Molly </a:t>
            </a:r>
            <a:endParaRPr lang="en-US" dirty="0"/>
          </a:p>
        </p:txBody>
      </p:sp>
      <p:sp>
        <p:nvSpPr>
          <p:cNvPr id="4" name="Slide Number Placeholder 3"/>
          <p:cNvSpPr>
            <a:spLocks noGrp="1"/>
          </p:cNvSpPr>
          <p:nvPr>
            <p:ph type="sldNum" sz="quarter" idx="10"/>
          </p:nvPr>
        </p:nvSpPr>
        <p:spPr/>
        <p:txBody>
          <a:bodyPr/>
          <a:lstStyle/>
          <a:p>
            <a:fld id="{5606C0B2-8A76-44E6-8834-E0876802D6FC}"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Franny</a:t>
            </a:r>
            <a:r>
              <a:rPr lang="en-US" dirty="0" smtClean="0"/>
              <a:t>: This histogram</a:t>
            </a:r>
            <a:r>
              <a:rPr lang="en-US" baseline="0" dirty="0" smtClean="0"/>
              <a:t> shows the different times of the day we sent out the text message and the amount of each response we received. 1 represents confusion 2 is answered 3 is other and 4 is no response. You can see that in the afternoon most people responded with confusion as well as in the morning most people responded with confusion. However in the evening the majority of people did not respond to our text message and very few responded in the other category. </a:t>
            </a:r>
            <a:endParaRPr lang="en-US" dirty="0"/>
          </a:p>
        </p:txBody>
      </p:sp>
      <p:sp>
        <p:nvSpPr>
          <p:cNvPr id="4" name="Slide Number Placeholder 3"/>
          <p:cNvSpPr>
            <a:spLocks noGrp="1"/>
          </p:cNvSpPr>
          <p:nvPr>
            <p:ph type="sldNum" sz="quarter" idx="10"/>
          </p:nvPr>
        </p:nvSpPr>
        <p:spPr/>
        <p:txBody>
          <a:bodyPr/>
          <a:lstStyle/>
          <a:p>
            <a:fld id="{5606C0B2-8A76-44E6-8834-E0876802D6FC}"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Jackie</a:t>
            </a:r>
            <a:endParaRPr lang="en-US" dirty="0"/>
          </a:p>
        </p:txBody>
      </p:sp>
      <p:sp>
        <p:nvSpPr>
          <p:cNvPr id="4" name="Slide Number Placeholder 3"/>
          <p:cNvSpPr>
            <a:spLocks noGrp="1"/>
          </p:cNvSpPr>
          <p:nvPr>
            <p:ph type="sldNum" sz="quarter" idx="10"/>
          </p:nvPr>
        </p:nvSpPr>
        <p:spPr/>
        <p:txBody>
          <a:bodyPr/>
          <a:lstStyle/>
          <a:p>
            <a:fld id="{5606C0B2-8A76-44E6-8834-E0876802D6FC}"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Franny</a:t>
            </a:r>
            <a:r>
              <a:rPr lang="en-US" dirty="0" smtClean="0"/>
              <a:t>: For</a:t>
            </a:r>
            <a:r>
              <a:rPr lang="en-US" baseline="0" dirty="0" smtClean="0"/>
              <a:t> our project we texted 90 people, 30 in the morning, 30 in the afternoon and 30 in the evening on Wednesday the </a:t>
            </a:r>
            <a:r>
              <a:rPr lang="en-US" baseline="0" dirty="0" err="1" smtClean="0"/>
              <a:t>Decemeber</a:t>
            </a:r>
            <a:r>
              <a:rPr lang="en-US" baseline="0" dirty="0" smtClean="0"/>
              <a:t> 39</a:t>
            </a:r>
            <a:r>
              <a:rPr lang="en-US" baseline="30000" dirty="0" smtClean="0"/>
              <a:t>th</a:t>
            </a:r>
            <a:r>
              <a:rPr lang="en-US" baseline="0" dirty="0" smtClean="0"/>
              <a:t> and we recorded their reaction to the text “what’s your favorite color?” and at the end of the text just in case the person didn’t know my number I added this is </a:t>
            </a:r>
            <a:r>
              <a:rPr lang="en-US" baseline="0" dirty="0" err="1" smtClean="0"/>
              <a:t>franny</a:t>
            </a:r>
            <a:r>
              <a:rPr lang="en-US" baseline="0" dirty="0" smtClean="0"/>
              <a:t> </a:t>
            </a:r>
            <a:r>
              <a:rPr lang="en-US" baseline="0" dirty="0" err="1" smtClean="0"/>
              <a:t>ryan</a:t>
            </a:r>
            <a:r>
              <a:rPr lang="en-US" baseline="0" dirty="0" smtClean="0"/>
              <a:t>. As we did texted our sample we wrote down each subjects gender and age along with the time we sent the text and the time we receive a response from them. We categorized the responses into 4 categories; Answered, Confused, no response and other. The goal of our project was to find out if the way people responded would be different based on their age and gender and on the time of the day we sent the text message. </a:t>
            </a:r>
            <a:br>
              <a:rPr lang="en-US" baseline="0" dirty="0" smtClean="0"/>
            </a:br>
            <a:endParaRPr lang="en-US" dirty="0" smtClean="0"/>
          </a:p>
          <a:p>
            <a:endParaRPr lang="en-US" dirty="0"/>
          </a:p>
        </p:txBody>
      </p:sp>
      <p:sp>
        <p:nvSpPr>
          <p:cNvPr id="4" name="Slide Number Placeholder 3"/>
          <p:cNvSpPr>
            <a:spLocks noGrp="1"/>
          </p:cNvSpPr>
          <p:nvPr>
            <p:ph type="sldNum" sz="quarter" idx="10"/>
          </p:nvPr>
        </p:nvSpPr>
        <p:spPr/>
        <p:txBody>
          <a:bodyPr/>
          <a:lstStyle/>
          <a:p>
            <a:fld id="{5606C0B2-8A76-44E6-8834-E0876802D6FC}"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Molly</a:t>
            </a:r>
            <a:endParaRPr lang="en-US" dirty="0"/>
          </a:p>
        </p:txBody>
      </p:sp>
      <p:sp>
        <p:nvSpPr>
          <p:cNvPr id="4" name="Slide Number Placeholder 3"/>
          <p:cNvSpPr>
            <a:spLocks noGrp="1"/>
          </p:cNvSpPr>
          <p:nvPr>
            <p:ph type="sldNum" sz="quarter" idx="10"/>
          </p:nvPr>
        </p:nvSpPr>
        <p:spPr/>
        <p:txBody>
          <a:bodyPr/>
          <a:lstStyle/>
          <a:p>
            <a:fld id="{5606C0B2-8A76-44E6-8834-E0876802D6FC}"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Franny</a:t>
            </a:r>
            <a:r>
              <a:rPr lang="en-US" dirty="0" smtClean="0"/>
              <a:t>: After completing</a:t>
            </a:r>
            <a:r>
              <a:rPr lang="en-US" baseline="0" dirty="0" smtClean="0"/>
              <a:t> this project we realized that most people that text will respond to a random text message with confusion such as what or huh or why. But we do not think this is an adequate way of judging how people normally react to a text message because its not common to get a text message from a random person asking you what’s your favorite color. Most people text people that are close with them like their friends or family so many people might not know how to react when a person they don’t know that well or don’t know how they have even their number asks them a question out of  no where. </a:t>
            </a:r>
            <a:endParaRPr lang="en-US" dirty="0"/>
          </a:p>
        </p:txBody>
      </p:sp>
      <p:sp>
        <p:nvSpPr>
          <p:cNvPr id="4" name="Slide Number Placeholder 3"/>
          <p:cNvSpPr>
            <a:spLocks noGrp="1"/>
          </p:cNvSpPr>
          <p:nvPr>
            <p:ph type="sldNum" sz="quarter" idx="10"/>
          </p:nvPr>
        </p:nvSpPr>
        <p:spPr/>
        <p:txBody>
          <a:bodyPr/>
          <a:lstStyle/>
          <a:p>
            <a:fld id="{5606C0B2-8A76-44E6-8834-E0876802D6FC}" type="slidenum">
              <a:rPr lang="en-US" smtClean="0"/>
              <a:pPr/>
              <a:t>22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Jackie:</a:t>
            </a:r>
            <a:endParaRPr lang="en-US" dirty="0"/>
          </a:p>
        </p:txBody>
      </p:sp>
      <p:sp>
        <p:nvSpPr>
          <p:cNvPr id="4" name="Slide Number Placeholder 3"/>
          <p:cNvSpPr>
            <a:spLocks noGrp="1"/>
          </p:cNvSpPr>
          <p:nvPr>
            <p:ph type="sldNum" sz="quarter" idx="10"/>
          </p:nvPr>
        </p:nvSpPr>
        <p:spPr/>
        <p:txBody>
          <a:bodyPr/>
          <a:lstStyle/>
          <a:p>
            <a:fld id="{5606C0B2-8A76-44E6-8834-E0876802D6FC}"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06C0B2-8A76-44E6-8834-E0876802D6FC}"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Molly </a:t>
            </a:r>
            <a:endParaRPr lang="en-US" dirty="0"/>
          </a:p>
        </p:txBody>
      </p:sp>
      <p:sp>
        <p:nvSpPr>
          <p:cNvPr id="4" name="Slide Number Placeholder 3"/>
          <p:cNvSpPr>
            <a:spLocks noGrp="1"/>
          </p:cNvSpPr>
          <p:nvPr>
            <p:ph type="sldNum" sz="quarter" idx="10"/>
          </p:nvPr>
        </p:nvSpPr>
        <p:spPr/>
        <p:txBody>
          <a:bodyPr/>
          <a:lstStyle/>
          <a:p>
            <a:fld id="{5606C0B2-8A76-44E6-8834-E0876802D6FC}"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06C0B2-8A76-44E6-8834-E0876802D6FC}"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606C0B2-8A76-44E6-8834-E0876802D6FC}"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Franny</a:t>
            </a:r>
            <a:r>
              <a:rPr lang="en-US" dirty="0" smtClean="0"/>
              <a:t>:</a:t>
            </a:r>
            <a:r>
              <a:rPr lang="en-US" baseline="0" dirty="0" smtClean="0"/>
              <a:t> Our second test we did was a Chi-Square test for independence between Gender and Type of Response. We wanted to see if gender and response had any sort of association linking the two variables together.  Our Ho for the independence test was that there was no association between the two variable and our Ha was that there was an association. We met our conditions because our inform was categorical, we clearly knew it was an SRS because we took the SRS and each expected cell count was great than 5. Since our conditions were met we could use the chi-square distribution and the chi-square test for independence. </a:t>
            </a:r>
            <a:endParaRPr lang="en-US" dirty="0"/>
          </a:p>
        </p:txBody>
      </p:sp>
      <p:sp>
        <p:nvSpPr>
          <p:cNvPr id="4" name="Slide Number Placeholder 3"/>
          <p:cNvSpPr>
            <a:spLocks noGrp="1"/>
          </p:cNvSpPr>
          <p:nvPr>
            <p:ph type="sldNum" sz="quarter" idx="10"/>
          </p:nvPr>
        </p:nvSpPr>
        <p:spPr/>
        <p:txBody>
          <a:bodyPr/>
          <a:lstStyle/>
          <a:p>
            <a:fld id="{5606C0B2-8A76-44E6-8834-E0876802D6FC}"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our equation</a:t>
            </a:r>
            <a:r>
              <a:rPr lang="en-US" baseline="0" dirty="0" smtClean="0"/>
              <a:t> for our test. We got a p-value of .77 which means we would fail to reject our Ho because the p-value is greater than alpha of .05. This means that  there is no association between gender and the type of response. </a:t>
            </a:r>
            <a:endParaRPr lang="en-US" dirty="0"/>
          </a:p>
        </p:txBody>
      </p:sp>
      <p:sp>
        <p:nvSpPr>
          <p:cNvPr id="4" name="Slide Number Placeholder 3"/>
          <p:cNvSpPr>
            <a:spLocks noGrp="1"/>
          </p:cNvSpPr>
          <p:nvPr>
            <p:ph type="sldNum" sz="quarter" idx="10"/>
          </p:nvPr>
        </p:nvSpPr>
        <p:spPr/>
        <p:txBody>
          <a:bodyPr/>
          <a:lstStyle/>
          <a:p>
            <a:fld id="{5606C0B2-8A76-44E6-8834-E0876802D6FC}"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F5FEEDD-8401-4DAB-8E98-4E2E76D37A11}" type="datetimeFigureOut">
              <a:rPr lang="en-US" smtClean="0"/>
              <a:pPr/>
              <a:t>1/9/2011</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A1F129E5-427C-48D5-B193-10044A37758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5FEEDD-8401-4DAB-8E98-4E2E76D37A11}" type="datetimeFigureOut">
              <a:rPr lang="en-US" smtClean="0"/>
              <a:pPr/>
              <a:t>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F129E5-427C-48D5-B193-10044A37758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1F5FEEDD-8401-4DAB-8E98-4E2E76D37A11}" type="datetimeFigureOut">
              <a:rPr lang="en-US" smtClean="0"/>
              <a:pPr/>
              <a:t>1/9/2011</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A1F129E5-427C-48D5-B193-10044A37758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F5FEEDD-8401-4DAB-8E98-4E2E76D37A11}" type="datetimeFigureOut">
              <a:rPr lang="en-US" smtClean="0"/>
              <a:pPr/>
              <a:t>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1F129E5-427C-48D5-B193-10044A377584}"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F5FEEDD-8401-4DAB-8E98-4E2E76D37A11}" type="datetimeFigureOut">
              <a:rPr lang="en-US" smtClean="0"/>
              <a:pPr/>
              <a:t>1/9/2011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A1F129E5-427C-48D5-B193-10044A377584}"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1F5FEEDD-8401-4DAB-8E98-4E2E76D37A11}" type="datetimeFigureOut">
              <a:rPr lang="en-US" smtClean="0"/>
              <a:pPr/>
              <a:t>1/9/2011</a:t>
            </a:fld>
            <a:endParaRPr lang="en-US"/>
          </a:p>
        </p:txBody>
      </p:sp>
      <p:sp>
        <p:nvSpPr>
          <p:cNvPr id="10" name="Slide Number Placeholder 9"/>
          <p:cNvSpPr>
            <a:spLocks noGrp="1"/>
          </p:cNvSpPr>
          <p:nvPr>
            <p:ph type="sldNum" sz="quarter" idx="16"/>
          </p:nvPr>
        </p:nvSpPr>
        <p:spPr/>
        <p:txBody>
          <a:bodyPr rtlCol="0"/>
          <a:lstStyle/>
          <a:p>
            <a:fld id="{A1F129E5-427C-48D5-B193-10044A377584}"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1F5FEEDD-8401-4DAB-8E98-4E2E76D37A11}" type="datetimeFigureOut">
              <a:rPr lang="en-US" smtClean="0"/>
              <a:pPr/>
              <a:t>1/9/2011</a:t>
            </a:fld>
            <a:endParaRPr lang="en-US"/>
          </a:p>
        </p:txBody>
      </p:sp>
      <p:sp>
        <p:nvSpPr>
          <p:cNvPr id="12" name="Slide Number Placeholder 11"/>
          <p:cNvSpPr>
            <a:spLocks noGrp="1"/>
          </p:cNvSpPr>
          <p:nvPr>
            <p:ph type="sldNum" sz="quarter" idx="16"/>
          </p:nvPr>
        </p:nvSpPr>
        <p:spPr/>
        <p:txBody>
          <a:bodyPr rtlCol="0"/>
          <a:lstStyle/>
          <a:p>
            <a:fld id="{A1F129E5-427C-48D5-B193-10044A377584}"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F5FEEDD-8401-4DAB-8E98-4E2E76D37A11}" type="datetimeFigureOut">
              <a:rPr lang="en-US" smtClean="0"/>
              <a:pPr/>
              <a:t>1/9/2011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A1F129E5-427C-48D5-B193-10044A37758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5FEEDD-8401-4DAB-8E98-4E2E76D37A11}" type="datetimeFigureOut">
              <a:rPr lang="en-US" smtClean="0"/>
              <a:pPr/>
              <a:t>1/9/2011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A1F129E5-427C-48D5-B193-10044A37758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F5FEEDD-8401-4DAB-8E98-4E2E76D37A11}" type="datetimeFigureOut">
              <a:rPr lang="en-US" smtClean="0"/>
              <a:pPr/>
              <a:t>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A1F129E5-427C-48D5-B193-10044A377584}"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1F5FEEDD-8401-4DAB-8E98-4E2E76D37A11}" type="datetimeFigureOut">
              <a:rPr lang="en-US" smtClean="0"/>
              <a:pPr/>
              <a:t>1/9/2011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A1F129E5-427C-48D5-B193-10044A377584}"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F5FEEDD-8401-4DAB-8E98-4E2E76D37A11}" type="datetimeFigureOut">
              <a:rPr lang="en-US" smtClean="0"/>
              <a:pPr/>
              <a:t>1/9/2011</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A1F129E5-427C-48D5-B193-10044A37758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notesSlide" Target="../notesSlides/notesSlide9.xml"/><Relationship Id="rId7"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notesSlide" Target="../notesSlides/notesSlide12.xml"/><Relationship Id="rId7"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13.bin"/><Relationship Id="rId5" Type="http://schemas.openxmlformats.org/officeDocument/2006/relationships/oleObject" Target="../embeddings/oleObject12.bin"/><Relationship Id="rId4" Type="http://schemas.openxmlformats.org/officeDocument/2006/relationships/oleObject" Target="../embeddings/oleObject11.bin"/></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6.xml"/><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Jackie, Molly &amp; Franny</a:t>
            </a:r>
            <a:endParaRPr lang="en-US" dirty="0"/>
          </a:p>
        </p:txBody>
      </p:sp>
      <p:grpSp>
        <p:nvGrpSpPr>
          <p:cNvPr id="11" name="Group 10"/>
          <p:cNvGrpSpPr/>
          <p:nvPr/>
        </p:nvGrpSpPr>
        <p:grpSpPr>
          <a:xfrm>
            <a:off x="1143000" y="1295400"/>
            <a:ext cx="7391400" cy="3886200"/>
            <a:chOff x="1085850" y="1371600"/>
            <a:chExt cx="7391400" cy="3886200"/>
          </a:xfrm>
        </p:grpSpPr>
        <p:pic>
          <p:nvPicPr>
            <p:cNvPr id="7" name="Picture 6" descr="hh.jpg"/>
            <p:cNvPicPr>
              <a:picLocks noChangeAspect="1"/>
            </p:cNvPicPr>
            <p:nvPr/>
          </p:nvPicPr>
          <p:blipFill>
            <a:blip r:embed="rId2" cstate="print"/>
            <a:srcRect l="6459" t="10275" r="7127" b="14862"/>
            <a:stretch>
              <a:fillRect/>
            </a:stretch>
          </p:blipFill>
          <p:spPr>
            <a:xfrm>
              <a:off x="1085850" y="1371600"/>
              <a:ext cx="7391400" cy="38862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8" name="TextBox 7"/>
            <p:cNvSpPr txBox="1"/>
            <p:nvPr/>
          </p:nvSpPr>
          <p:spPr>
            <a:xfrm rot="408890">
              <a:off x="2762250" y="2286000"/>
              <a:ext cx="838200" cy="338554"/>
            </a:xfrm>
            <a:prstGeom prst="rect">
              <a:avLst/>
            </a:prstGeom>
            <a:noFill/>
          </p:spPr>
          <p:txBody>
            <a:bodyPr wrap="square" rtlCol="0">
              <a:spAutoFit/>
            </a:bodyPr>
            <a:lstStyle/>
            <a:p>
              <a:r>
                <a:rPr lang="en-US" sz="1600" dirty="0" smtClean="0"/>
                <a:t>   </a:t>
              </a:r>
              <a:r>
                <a:rPr lang="en-US" sz="1600" dirty="0" smtClean="0">
                  <a:solidFill>
                    <a:schemeClr val="bg1"/>
                  </a:solidFill>
                </a:rPr>
                <a:t>Hey </a:t>
              </a:r>
              <a:endParaRPr lang="en-US" sz="1600" dirty="0">
                <a:solidFill>
                  <a:schemeClr val="bg1"/>
                </a:solidFill>
              </a:endParaRPr>
            </a:p>
          </p:txBody>
        </p:sp>
        <p:sp>
          <p:nvSpPr>
            <p:cNvPr id="9" name="TextBox 8"/>
            <p:cNvSpPr txBox="1"/>
            <p:nvPr/>
          </p:nvSpPr>
          <p:spPr>
            <a:xfrm>
              <a:off x="6191250" y="2710121"/>
              <a:ext cx="1066800" cy="289310"/>
            </a:xfrm>
            <a:prstGeom prst="rect">
              <a:avLst/>
            </a:prstGeom>
            <a:noFill/>
          </p:spPr>
          <p:txBody>
            <a:bodyPr wrap="square" rtlCol="0">
              <a:spAutoFit/>
            </a:bodyPr>
            <a:lstStyle/>
            <a:p>
              <a:r>
                <a:rPr lang="en-US" sz="1290" dirty="0" smtClean="0">
                  <a:solidFill>
                    <a:schemeClr val="bg1"/>
                  </a:solidFill>
                </a:rPr>
                <a:t>What’s up?</a:t>
              </a:r>
              <a:endParaRPr lang="en-US" sz="1290" dirty="0">
                <a:solidFill>
                  <a:schemeClr val="bg1"/>
                </a:solidFill>
              </a:endParaRPr>
            </a:p>
          </p:txBody>
        </p:sp>
        <p:sp>
          <p:nvSpPr>
            <p:cNvPr id="10" name="TextBox 9"/>
            <p:cNvSpPr txBox="1"/>
            <p:nvPr/>
          </p:nvSpPr>
          <p:spPr>
            <a:xfrm rot="170361">
              <a:off x="2838450" y="3001950"/>
              <a:ext cx="3581400" cy="338554"/>
            </a:xfrm>
            <a:prstGeom prst="rect">
              <a:avLst/>
            </a:prstGeom>
            <a:noFill/>
          </p:spPr>
          <p:txBody>
            <a:bodyPr wrap="square" rtlCol="0">
              <a:spAutoFit/>
            </a:bodyPr>
            <a:lstStyle/>
            <a:p>
              <a:r>
                <a:rPr lang="en-US" sz="1600" dirty="0" smtClean="0">
                  <a:solidFill>
                    <a:schemeClr val="bg1"/>
                  </a:solidFill>
                </a:rPr>
                <a:t>What’s your Favorite Color?    </a:t>
              </a:r>
              <a:endParaRPr lang="en-US" sz="1600" dirty="0">
                <a:solidFill>
                  <a:schemeClr val="bg1"/>
                </a:solidFill>
              </a:endParaRPr>
            </a:p>
          </p:txBody>
        </p:sp>
      </p:grpSp>
      <p:sp>
        <p:nvSpPr>
          <p:cNvPr id="13" name="Rectangle 12"/>
          <p:cNvSpPr/>
          <p:nvPr/>
        </p:nvSpPr>
        <p:spPr>
          <a:xfrm>
            <a:off x="3951600" y="0"/>
            <a:ext cx="1002197" cy="1323439"/>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8000" b="1" cap="none" spc="0" dirty="0" smtClean="0">
                <a:ln/>
                <a:solidFill>
                  <a:srgbClr val="008000"/>
                </a:solidFill>
                <a:effectLst/>
              </a:rPr>
              <a:t>   </a:t>
            </a:r>
            <a:endParaRPr lang="en-US" sz="8000" b="1" cap="none" spc="0" dirty="0">
              <a:ln/>
              <a:solidFill>
                <a:srgbClr val="008000"/>
              </a:solidFill>
              <a:effectLst/>
            </a:endParaRPr>
          </a:p>
        </p:txBody>
      </p:sp>
      <p:sp>
        <p:nvSpPr>
          <p:cNvPr id="16" name="Title 15"/>
          <p:cNvSpPr>
            <a:spLocks noGrp="1"/>
          </p:cNvSpPr>
          <p:nvPr>
            <p:ph type="ctrTitle"/>
          </p:nvPr>
        </p:nvSpPr>
        <p:spPr>
          <a:xfrm>
            <a:off x="2057400" y="-685800"/>
            <a:ext cx="6477000" cy="1828800"/>
          </a:xfrm>
        </p:spPr>
        <p:txBody>
          <a:bodyPr>
            <a:normAutofit/>
          </a:bodyPr>
          <a:lstStyle/>
          <a:p>
            <a:r>
              <a:rPr lang="en-US" sz="5400" dirty="0" smtClean="0"/>
              <a:t>Text reaction</a:t>
            </a:r>
            <a:endParaRPr lang="en-US" sz="5400" dirty="0"/>
          </a:p>
        </p:txBody>
      </p:sp>
      <p:pic>
        <p:nvPicPr>
          <p:cNvPr id="12" name="Picture 11" descr="i love texting.gif"/>
          <p:cNvPicPr>
            <a:picLocks noChangeAspect="1"/>
          </p:cNvPicPr>
          <p:nvPr/>
        </p:nvPicPr>
        <p:blipFill>
          <a:blip r:embed="rId3"/>
          <a:stretch>
            <a:fillRect/>
          </a:stretch>
        </p:blipFill>
        <p:spPr>
          <a:xfrm rot="20923819">
            <a:off x="-159896" y="4449370"/>
            <a:ext cx="2895600" cy="254846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12648" y="4343400"/>
            <a:ext cx="8153400" cy="1752600"/>
          </a:xfrm>
        </p:spPr>
        <p:txBody>
          <a:bodyPr>
            <a:normAutofit fontScale="85000" lnSpcReduction="10000"/>
          </a:bodyPr>
          <a:lstStyle/>
          <a:p>
            <a:r>
              <a:rPr lang="en-US" dirty="0" smtClean="0"/>
              <a:t>We fail to reject the Ho because p-value .77 is greater than alpha = .05.</a:t>
            </a:r>
          </a:p>
          <a:p>
            <a:r>
              <a:rPr lang="en-US" dirty="0" smtClean="0"/>
              <a:t>We have sufficient evidence that there is no association between gender and type of response.</a:t>
            </a:r>
            <a:endParaRPr lang="en-US" dirty="0"/>
          </a:p>
        </p:txBody>
      </p:sp>
      <p:graphicFrame>
        <p:nvGraphicFramePr>
          <p:cNvPr id="3074" name="Object 2"/>
          <p:cNvGraphicFramePr>
            <a:graphicFrameLocks noChangeAspect="1"/>
          </p:cNvGraphicFramePr>
          <p:nvPr/>
        </p:nvGraphicFramePr>
        <p:xfrm>
          <a:off x="457200" y="1905000"/>
          <a:ext cx="3108325" cy="1066800"/>
        </p:xfrm>
        <a:graphic>
          <a:graphicData uri="http://schemas.openxmlformats.org/presentationml/2006/ole">
            <p:oleObj spid="_x0000_s3074" name="Equation" r:id="rId4" imgW="1295280" imgH="444240" progId="Equation.3">
              <p:embed/>
            </p:oleObj>
          </a:graphicData>
        </a:graphic>
      </p:graphicFrame>
      <p:graphicFrame>
        <p:nvGraphicFramePr>
          <p:cNvPr id="3075" name="Object 3"/>
          <p:cNvGraphicFramePr>
            <a:graphicFrameLocks noChangeAspect="1"/>
          </p:cNvGraphicFramePr>
          <p:nvPr/>
        </p:nvGraphicFramePr>
        <p:xfrm>
          <a:off x="3505200" y="1905000"/>
          <a:ext cx="1938337" cy="1066800"/>
        </p:xfrm>
        <a:graphic>
          <a:graphicData uri="http://schemas.openxmlformats.org/presentationml/2006/ole">
            <p:oleObj spid="_x0000_s3075" name="Equation" r:id="rId5" imgW="761760" imgH="419040" progId="Equation.3">
              <p:embed/>
            </p:oleObj>
          </a:graphicData>
        </a:graphic>
      </p:graphicFrame>
      <p:graphicFrame>
        <p:nvGraphicFramePr>
          <p:cNvPr id="3076" name="Object 4"/>
          <p:cNvGraphicFramePr>
            <a:graphicFrameLocks noChangeAspect="1"/>
          </p:cNvGraphicFramePr>
          <p:nvPr/>
        </p:nvGraphicFramePr>
        <p:xfrm>
          <a:off x="5207000" y="1905000"/>
          <a:ext cx="2159000" cy="1047750"/>
        </p:xfrm>
        <a:graphic>
          <a:graphicData uri="http://schemas.openxmlformats.org/presentationml/2006/ole">
            <p:oleObj spid="_x0000_s3076" name="Equation" r:id="rId6" imgW="863280" imgH="419040" progId="Equation.3">
              <p:embed/>
            </p:oleObj>
          </a:graphicData>
        </a:graphic>
      </p:graphicFrame>
      <p:graphicFrame>
        <p:nvGraphicFramePr>
          <p:cNvPr id="3077" name="Object 5"/>
          <p:cNvGraphicFramePr>
            <a:graphicFrameLocks noChangeAspect="1"/>
          </p:cNvGraphicFramePr>
          <p:nvPr/>
        </p:nvGraphicFramePr>
        <p:xfrm>
          <a:off x="7313613" y="2133600"/>
          <a:ext cx="1449387" cy="519113"/>
        </p:xfrm>
        <a:graphic>
          <a:graphicData uri="http://schemas.openxmlformats.org/presentationml/2006/ole">
            <p:oleObj spid="_x0000_s3077" name="Equation" r:id="rId7" imgW="495000" imgH="177480" progId="Equation.3">
              <p:embed/>
            </p:oleObj>
          </a:graphicData>
        </a:graphic>
      </p:graphicFrame>
      <p:graphicFrame>
        <p:nvGraphicFramePr>
          <p:cNvPr id="3078" name="Object 6"/>
          <p:cNvGraphicFramePr>
            <a:graphicFrameLocks noChangeAspect="1"/>
          </p:cNvGraphicFramePr>
          <p:nvPr/>
        </p:nvGraphicFramePr>
        <p:xfrm>
          <a:off x="1981200" y="3124200"/>
          <a:ext cx="5132388" cy="808038"/>
        </p:xfrm>
        <a:graphic>
          <a:graphicData uri="http://schemas.openxmlformats.org/presentationml/2006/ole">
            <p:oleObj spid="_x0000_s3078" name="Equation" r:id="rId8" imgW="1612800" imgH="253800" progId="Equation.3">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1447800" y="1752600"/>
          <a:ext cx="6172200" cy="457200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1752600" y="4648200"/>
            <a:ext cx="609600" cy="2286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524000" y="4724400"/>
            <a:ext cx="914400" cy="253916"/>
          </a:xfrm>
          <a:prstGeom prst="rect">
            <a:avLst/>
          </a:prstGeom>
          <a:noFill/>
        </p:spPr>
        <p:txBody>
          <a:bodyPr wrap="square" rtlCol="0">
            <a:spAutoFit/>
          </a:bodyPr>
          <a:lstStyle/>
          <a:p>
            <a:r>
              <a:rPr lang="en-US" sz="1050" dirty="0" smtClean="0"/>
              <a:t>Confused</a:t>
            </a:r>
            <a:endParaRPr lang="en-US" sz="1050" dirty="0"/>
          </a:p>
        </p:txBody>
      </p:sp>
      <p:sp>
        <p:nvSpPr>
          <p:cNvPr id="7" name="Rectangle 6"/>
          <p:cNvSpPr/>
          <p:nvPr/>
        </p:nvSpPr>
        <p:spPr>
          <a:xfrm>
            <a:off x="2438400" y="5638800"/>
            <a:ext cx="762000" cy="762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810000" y="5638800"/>
            <a:ext cx="838200" cy="7620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362200" y="5562600"/>
            <a:ext cx="990600" cy="253916"/>
          </a:xfrm>
          <a:prstGeom prst="rect">
            <a:avLst/>
          </a:prstGeom>
          <a:noFill/>
        </p:spPr>
        <p:txBody>
          <a:bodyPr wrap="square" rtlCol="0">
            <a:spAutoFit/>
          </a:bodyPr>
          <a:lstStyle/>
          <a:p>
            <a:r>
              <a:rPr lang="en-US" sz="1050" dirty="0" smtClean="0"/>
              <a:t>confused</a:t>
            </a:r>
            <a:endParaRPr lang="en-US" sz="1050" dirty="0"/>
          </a:p>
        </p:txBody>
      </p:sp>
      <p:sp>
        <p:nvSpPr>
          <p:cNvPr id="10" name="TextBox 9"/>
          <p:cNvSpPr txBox="1"/>
          <p:nvPr/>
        </p:nvSpPr>
        <p:spPr>
          <a:xfrm>
            <a:off x="3657600" y="5562600"/>
            <a:ext cx="990600" cy="253916"/>
          </a:xfrm>
          <a:prstGeom prst="rect">
            <a:avLst/>
          </a:prstGeom>
          <a:noFill/>
        </p:spPr>
        <p:txBody>
          <a:bodyPr wrap="square" rtlCol="0">
            <a:spAutoFit/>
          </a:bodyPr>
          <a:lstStyle/>
          <a:p>
            <a:r>
              <a:rPr lang="en-US" sz="1050" dirty="0" smtClean="0"/>
              <a:t>answered</a:t>
            </a:r>
            <a:endParaRPr lang="en-US" sz="1050" dirty="0"/>
          </a:p>
        </p:txBody>
      </p:sp>
      <p:pic>
        <p:nvPicPr>
          <p:cNvPr id="17412" name="Picture 4" descr="http://www.techlicious.com/images/phones/confused-man-with-phone.jpg"/>
          <p:cNvPicPr>
            <a:picLocks noChangeAspect="1" noChangeArrowheads="1"/>
          </p:cNvPicPr>
          <p:nvPr/>
        </p:nvPicPr>
        <p:blipFill>
          <a:blip r:embed="rId4"/>
          <a:srcRect/>
          <a:stretch>
            <a:fillRect/>
          </a:stretch>
        </p:blipFill>
        <p:spPr bwMode="auto">
          <a:xfrm rot="20772602">
            <a:off x="6717038" y="721117"/>
            <a:ext cx="1924050" cy="288607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153400" cy="990600"/>
          </a:xfrm>
        </p:spPr>
        <p:txBody>
          <a:bodyPr>
            <a:normAutofit fontScale="90000"/>
          </a:bodyPr>
          <a:lstStyle/>
          <a:p>
            <a:pPr algn="ctr"/>
            <a:r>
              <a:rPr lang="en-US" dirty="0" smtClean="0">
                <a:solidFill>
                  <a:schemeClr val="bg1"/>
                </a:solidFill>
              </a:rPr>
              <a:t>Chi-Square Homogeneity Test :</a:t>
            </a:r>
            <a:br>
              <a:rPr lang="en-US" dirty="0" smtClean="0">
                <a:solidFill>
                  <a:schemeClr val="bg1"/>
                </a:solidFill>
              </a:rPr>
            </a:br>
            <a:r>
              <a:rPr lang="en-US" dirty="0" smtClean="0">
                <a:solidFill>
                  <a:schemeClr val="bg1"/>
                </a:solidFill>
              </a:rPr>
              <a:t>Response vs. Daytime</a:t>
            </a:r>
            <a:endParaRPr lang="en-US" dirty="0">
              <a:solidFill>
                <a:schemeClr val="bg1"/>
              </a:solidFill>
            </a:endParaRPr>
          </a:p>
        </p:txBody>
      </p:sp>
      <p:sp>
        <p:nvSpPr>
          <p:cNvPr id="5" name="Content Placeholder 4"/>
          <p:cNvSpPr>
            <a:spLocks noGrp="1"/>
          </p:cNvSpPr>
          <p:nvPr>
            <p:ph sz="quarter" idx="1"/>
          </p:nvPr>
        </p:nvSpPr>
        <p:spPr/>
        <p:txBody>
          <a:bodyPr>
            <a:normAutofit/>
          </a:bodyPr>
          <a:lstStyle/>
          <a:p>
            <a:r>
              <a:rPr lang="en-US" sz="2400" dirty="0" smtClean="0"/>
              <a:t>Ho: There is no association between response and daytime.</a:t>
            </a:r>
          </a:p>
          <a:p>
            <a:r>
              <a:rPr lang="en-US" sz="2400" dirty="0" smtClean="0"/>
              <a:t>Ha: There is an association between response and daytime.</a:t>
            </a:r>
          </a:p>
          <a:p>
            <a:pPr>
              <a:buNone/>
            </a:pPr>
            <a:r>
              <a:rPr lang="en-US" sz="2400" dirty="0" smtClean="0"/>
              <a:t>Conditions</a:t>
            </a:r>
          </a:p>
          <a:p>
            <a:pPr marL="514350" indent="-514350">
              <a:buAutoNum type="arabicParenR"/>
            </a:pPr>
            <a:r>
              <a:rPr lang="en-US" sz="2400" dirty="0" smtClean="0"/>
              <a:t>Categorical data       1) chart shows</a:t>
            </a:r>
          </a:p>
          <a:p>
            <a:pPr marL="514350" indent="-514350">
              <a:buAutoNum type="arabicParenR"/>
            </a:pPr>
            <a:r>
              <a:rPr lang="en-US" sz="2400" dirty="0" smtClean="0"/>
              <a:t>SRS                          2) we took an SRS</a:t>
            </a:r>
          </a:p>
          <a:p>
            <a:pPr marL="514350" indent="-514350">
              <a:buAutoNum type="arabicParenR"/>
            </a:pPr>
            <a:r>
              <a:rPr lang="en-US" sz="2400" dirty="0" smtClean="0"/>
              <a:t>Cell counts ≥ 5        3) all expected values ≥5</a:t>
            </a:r>
          </a:p>
          <a:p>
            <a:pPr marL="514350" indent="-514350">
              <a:buNone/>
            </a:pPr>
            <a:endParaRPr lang="en-US" sz="2400" dirty="0"/>
          </a:p>
        </p:txBody>
      </p:sp>
      <p:sp>
        <p:nvSpPr>
          <p:cNvPr id="6" name="Rectangle 5"/>
          <p:cNvSpPr/>
          <p:nvPr/>
        </p:nvSpPr>
        <p:spPr>
          <a:xfrm>
            <a:off x="1295400" y="5334000"/>
            <a:ext cx="6477000" cy="400110"/>
          </a:xfrm>
          <a:prstGeom prst="rect">
            <a:avLst/>
          </a:prstGeom>
        </p:spPr>
        <p:txBody>
          <a:bodyPr wrap="square">
            <a:spAutoFit/>
          </a:bodyPr>
          <a:lstStyle/>
          <a:p>
            <a:r>
              <a:rPr lang="en-US" sz="2000" i="1" dirty="0" smtClean="0"/>
              <a:t>Conditions met- X</a:t>
            </a:r>
            <a:r>
              <a:rPr lang="en-US" sz="2000" i="1" dirty="0" smtClean="0">
                <a:latin typeface="Times New Roman"/>
                <a:cs typeface="Times New Roman"/>
              </a:rPr>
              <a:t>²</a:t>
            </a:r>
            <a:r>
              <a:rPr lang="en-US" sz="2000" i="1" dirty="0" smtClean="0"/>
              <a:t>-distribution-X</a:t>
            </a:r>
            <a:r>
              <a:rPr lang="en-US" sz="2000" i="1" dirty="0" smtClean="0">
                <a:latin typeface="Times New Roman"/>
                <a:cs typeface="Times New Roman"/>
              </a:rPr>
              <a:t>²</a:t>
            </a:r>
            <a:r>
              <a:rPr lang="en-US" sz="2000" i="1" dirty="0" smtClean="0"/>
              <a:t> test independence</a:t>
            </a:r>
            <a:endParaRPr lang="en-US"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612648" y="4648200"/>
            <a:ext cx="8153400" cy="1447800"/>
          </a:xfrm>
        </p:spPr>
        <p:txBody>
          <a:bodyPr>
            <a:normAutofit fontScale="85000" lnSpcReduction="20000"/>
          </a:bodyPr>
          <a:lstStyle/>
          <a:p>
            <a:pPr>
              <a:buNone/>
            </a:pPr>
            <a:r>
              <a:rPr lang="en-US" dirty="0" smtClean="0"/>
              <a:t>   We fail to reject the Ho because the p-value .56 is greater than alpha .05.</a:t>
            </a:r>
          </a:p>
          <a:p>
            <a:pPr>
              <a:buNone/>
            </a:pPr>
            <a:r>
              <a:rPr lang="en-US" dirty="0" smtClean="0"/>
              <a:t>    We have sufficient evidence that there is no association between response and daytime.</a:t>
            </a:r>
            <a:endParaRPr lang="en-US" dirty="0"/>
          </a:p>
        </p:txBody>
      </p:sp>
      <p:graphicFrame>
        <p:nvGraphicFramePr>
          <p:cNvPr id="4098" name="Object 2"/>
          <p:cNvGraphicFramePr>
            <a:graphicFrameLocks noChangeAspect="1"/>
          </p:cNvGraphicFramePr>
          <p:nvPr/>
        </p:nvGraphicFramePr>
        <p:xfrm>
          <a:off x="304800" y="1905000"/>
          <a:ext cx="3108325" cy="1066800"/>
        </p:xfrm>
        <a:graphic>
          <a:graphicData uri="http://schemas.openxmlformats.org/presentationml/2006/ole">
            <p:oleObj spid="_x0000_s4098" name="Equation" r:id="rId4" imgW="1295280" imgH="444240" progId="Equation.3">
              <p:embed/>
            </p:oleObj>
          </a:graphicData>
        </a:graphic>
      </p:graphicFrame>
      <p:graphicFrame>
        <p:nvGraphicFramePr>
          <p:cNvPr id="4099" name="Object 3"/>
          <p:cNvGraphicFramePr>
            <a:graphicFrameLocks noChangeAspect="1"/>
          </p:cNvGraphicFramePr>
          <p:nvPr/>
        </p:nvGraphicFramePr>
        <p:xfrm>
          <a:off x="3509963" y="1905000"/>
          <a:ext cx="1776412" cy="1066800"/>
        </p:xfrm>
        <a:graphic>
          <a:graphicData uri="http://schemas.openxmlformats.org/presentationml/2006/ole">
            <p:oleObj spid="_x0000_s4099" name="Equation" r:id="rId5" imgW="698400" imgH="419040" progId="Equation.3">
              <p:embed/>
            </p:oleObj>
          </a:graphicData>
        </a:graphic>
      </p:graphicFrame>
      <p:graphicFrame>
        <p:nvGraphicFramePr>
          <p:cNvPr id="4100" name="Object 4"/>
          <p:cNvGraphicFramePr>
            <a:graphicFrameLocks noChangeAspect="1"/>
          </p:cNvGraphicFramePr>
          <p:nvPr/>
        </p:nvGraphicFramePr>
        <p:xfrm>
          <a:off x="5410200" y="1905000"/>
          <a:ext cx="1587500" cy="1047750"/>
        </p:xfrm>
        <a:graphic>
          <a:graphicData uri="http://schemas.openxmlformats.org/presentationml/2006/ole">
            <p:oleObj spid="_x0000_s4100" name="Equation" r:id="rId6" imgW="634680" imgH="419040" progId="Equation.3">
              <p:embed/>
            </p:oleObj>
          </a:graphicData>
        </a:graphic>
      </p:graphicFrame>
      <p:graphicFrame>
        <p:nvGraphicFramePr>
          <p:cNvPr id="4101" name="Object 5"/>
          <p:cNvGraphicFramePr>
            <a:graphicFrameLocks noChangeAspect="1"/>
          </p:cNvGraphicFramePr>
          <p:nvPr/>
        </p:nvGraphicFramePr>
        <p:xfrm>
          <a:off x="7294563" y="2133600"/>
          <a:ext cx="1487487" cy="519113"/>
        </p:xfrm>
        <a:graphic>
          <a:graphicData uri="http://schemas.openxmlformats.org/presentationml/2006/ole">
            <p:oleObj spid="_x0000_s4101" name="Equation" r:id="rId7" imgW="507960" imgH="177480" progId="Equation.3">
              <p:embed/>
            </p:oleObj>
          </a:graphicData>
        </a:graphic>
      </p:graphicFrame>
      <p:graphicFrame>
        <p:nvGraphicFramePr>
          <p:cNvPr id="4102" name="Object 6"/>
          <p:cNvGraphicFramePr>
            <a:graphicFrameLocks noChangeAspect="1"/>
          </p:cNvGraphicFramePr>
          <p:nvPr/>
        </p:nvGraphicFramePr>
        <p:xfrm>
          <a:off x="1962150" y="3124200"/>
          <a:ext cx="5172075" cy="808038"/>
        </p:xfrm>
        <a:graphic>
          <a:graphicData uri="http://schemas.openxmlformats.org/presentationml/2006/ole">
            <p:oleObj spid="_x0000_s4102" name="Equation" r:id="rId8" imgW="1625400" imgH="253800" progId="Equation.3">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nvPr>
        </p:nvGraphicFramePr>
        <p:xfrm>
          <a:off x="457200" y="1905000"/>
          <a:ext cx="8153400" cy="4495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153400" cy="990600"/>
          </a:xfrm>
        </p:spPr>
        <p:txBody>
          <a:bodyPr>
            <a:normAutofit fontScale="90000"/>
          </a:bodyPr>
          <a:lstStyle/>
          <a:p>
            <a:pPr algn="r"/>
            <a:r>
              <a:rPr lang="en-US" dirty="0" smtClean="0">
                <a:solidFill>
                  <a:schemeClr val="bg1"/>
                </a:solidFill>
              </a:rPr>
              <a:t>Bar Graph : Difference in # of people in each gender texted</a:t>
            </a:r>
            <a:endParaRPr lang="en-US" dirty="0">
              <a:solidFill>
                <a:schemeClr val="bg1"/>
              </a:solidFill>
            </a:endParaRPr>
          </a:p>
        </p:txBody>
      </p:sp>
      <p:pic>
        <p:nvPicPr>
          <p:cNvPr id="7" name="Picture 6" descr="Text m vs f.png"/>
          <p:cNvPicPr>
            <a:picLocks noChangeAspect="1"/>
          </p:cNvPicPr>
          <p:nvPr/>
        </p:nvPicPr>
        <p:blipFill>
          <a:blip r:embed="rId3" cstate="print"/>
          <a:srcRect b="10180"/>
          <a:stretch>
            <a:fillRect/>
          </a:stretch>
        </p:blipFill>
        <p:spPr>
          <a:xfrm>
            <a:off x="457200" y="1981200"/>
            <a:ext cx="4439078" cy="3962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Box 3"/>
          <p:cNvSpPr txBox="1"/>
          <p:nvPr/>
        </p:nvSpPr>
        <p:spPr>
          <a:xfrm>
            <a:off x="5334000" y="3200400"/>
            <a:ext cx="2895600" cy="1077218"/>
          </a:xfrm>
          <a:prstGeom prst="rect">
            <a:avLst/>
          </a:prstGeom>
          <a:noFill/>
        </p:spPr>
        <p:txBody>
          <a:bodyPr wrap="square" rtlCol="0">
            <a:spAutoFit/>
          </a:bodyPr>
          <a:lstStyle/>
          <a:p>
            <a:r>
              <a:rPr lang="en-US" sz="3200" dirty="0" smtClean="0">
                <a:solidFill>
                  <a:schemeClr val="bg1"/>
                </a:solidFill>
              </a:rPr>
              <a:t>Females: 56%</a:t>
            </a:r>
          </a:p>
          <a:p>
            <a:r>
              <a:rPr lang="en-US" sz="3200" dirty="0" smtClean="0">
                <a:solidFill>
                  <a:schemeClr val="bg1"/>
                </a:solidFill>
              </a:rPr>
              <a:t>Males: 44%</a:t>
            </a:r>
            <a:endParaRPr lang="en-US" sz="3200" dirty="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762000"/>
          </a:xfrm>
        </p:spPr>
        <p:txBody>
          <a:bodyPr>
            <a:normAutofit fontScale="90000"/>
          </a:bodyPr>
          <a:lstStyle/>
          <a:p>
            <a:pPr algn="ctr"/>
            <a:r>
              <a:rPr lang="en-US" dirty="0" smtClean="0">
                <a:solidFill>
                  <a:schemeClr val="bg1"/>
                </a:solidFill>
              </a:rPr>
              <a:t>Bar Graph: Frequency of sex and age group</a:t>
            </a:r>
            <a:endParaRPr lang="en-US" dirty="0">
              <a:solidFill>
                <a:schemeClr val="bg1"/>
              </a:solidFill>
            </a:endParaRPr>
          </a:p>
        </p:txBody>
      </p:sp>
      <p:pic>
        <p:nvPicPr>
          <p:cNvPr id="4" name="Content Placeholder 3" descr="Text age and gender.png"/>
          <p:cNvPicPr>
            <a:picLocks noChangeAspect="1"/>
          </p:cNvPicPr>
          <p:nvPr/>
        </p:nvPicPr>
        <p:blipFill>
          <a:blip r:embed="rId3" cstate="print"/>
          <a:stretch>
            <a:fillRect/>
          </a:stretch>
        </p:blipFill>
        <p:spPr>
          <a:xfrm>
            <a:off x="457200" y="1752600"/>
            <a:ext cx="4876800" cy="4673600"/>
          </a:xfrm>
          <a:prstGeom prst="rect">
            <a:avLst/>
          </a:prstGeom>
        </p:spPr>
      </p:pic>
      <p:sp>
        <p:nvSpPr>
          <p:cNvPr id="6" name="TextBox 5"/>
          <p:cNvSpPr txBox="1"/>
          <p:nvPr/>
        </p:nvSpPr>
        <p:spPr>
          <a:xfrm>
            <a:off x="6096000" y="2438400"/>
            <a:ext cx="2438400" cy="2677656"/>
          </a:xfrm>
          <a:prstGeom prst="rect">
            <a:avLst/>
          </a:prstGeom>
          <a:noFill/>
        </p:spPr>
        <p:txBody>
          <a:bodyPr wrap="square" rtlCol="0">
            <a:spAutoFit/>
          </a:bodyPr>
          <a:lstStyle/>
          <a:p>
            <a:r>
              <a:rPr lang="en-US" sz="2400" dirty="0" smtClean="0">
                <a:solidFill>
                  <a:schemeClr val="bg1"/>
                </a:solidFill>
              </a:rPr>
              <a:t>Females: </a:t>
            </a:r>
          </a:p>
          <a:p>
            <a:r>
              <a:rPr lang="en-US" sz="2400" dirty="0" smtClean="0">
                <a:solidFill>
                  <a:schemeClr val="bg1"/>
                </a:solidFill>
              </a:rPr>
              <a:t>Young- 48%</a:t>
            </a:r>
          </a:p>
          <a:p>
            <a:r>
              <a:rPr lang="en-US" sz="2400" dirty="0" smtClean="0">
                <a:solidFill>
                  <a:schemeClr val="bg1"/>
                </a:solidFill>
              </a:rPr>
              <a:t>Old- 52%</a:t>
            </a:r>
          </a:p>
          <a:p>
            <a:endParaRPr lang="en-US" sz="2400" dirty="0" smtClean="0">
              <a:solidFill>
                <a:schemeClr val="bg1"/>
              </a:solidFill>
            </a:endParaRPr>
          </a:p>
          <a:p>
            <a:r>
              <a:rPr lang="en-US" sz="2400" dirty="0" smtClean="0">
                <a:solidFill>
                  <a:schemeClr val="bg1"/>
                </a:solidFill>
              </a:rPr>
              <a:t>Males:</a:t>
            </a:r>
          </a:p>
          <a:p>
            <a:r>
              <a:rPr lang="en-US" sz="2400" dirty="0" smtClean="0">
                <a:solidFill>
                  <a:schemeClr val="bg1"/>
                </a:solidFill>
              </a:rPr>
              <a:t>Young-52.5%</a:t>
            </a:r>
          </a:p>
          <a:p>
            <a:r>
              <a:rPr lang="en-US" sz="2400" dirty="0" smtClean="0">
                <a:solidFill>
                  <a:schemeClr val="bg1"/>
                </a:solidFill>
              </a:rPr>
              <a:t>Old- 47.5%</a:t>
            </a:r>
            <a:endParaRPr lang="en-US" sz="2400" dirty="0">
              <a:solidFill>
                <a:schemeClr val="bg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solidFill>
                  <a:schemeClr val="bg1"/>
                </a:solidFill>
              </a:rPr>
              <a:t>Pie Chart: Distribution of responses of our sample</a:t>
            </a:r>
            <a:endParaRPr lang="en-US" dirty="0">
              <a:solidFill>
                <a:schemeClr val="bg1"/>
              </a:solidFill>
            </a:endParaRPr>
          </a:p>
        </p:txBody>
      </p:sp>
      <p:graphicFrame>
        <p:nvGraphicFramePr>
          <p:cNvPr id="4" name="Content Placeholder 3"/>
          <p:cNvGraphicFramePr>
            <a:graphicFrameLocks noGrp="1"/>
          </p:cNvGraphicFramePr>
          <p:nvPr>
            <p:ph sz="quarter" idx="1"/>
          </p:nvPr>
        </p:nvGraphicFramePr>
        <p:xfrm>
          <a:off x="609600" y="1676400"/>
          <a:ext cx="8153400" cy="4495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153400" cy="914400"/>
          </a:xfrm>
        </p:spPr>
        <p:txBody>
          <a:bodyPr>
            <a:normAutofit fontScale="90000"/>
          </a:bodyPr>
          <a:lstStyle/>
          <a:p>
            <a:pPr algn="r"/>
            <a:r>
              <a:rPr lang="en-US" dirty="0" smtClean="0">
                <a:solidFill>
                  <a:schemeClr val="bg1"/>
                </a:solidFill>
              </a:rPr>
              <a:t>Histogram: Display the time taken to respond to the text</a:t>
            </a:r>
            <a:endParaRPr lang="en-US" dirty="0">
              <a:solidFill>
                <a:schemeClr val="bg1"/>
              </a:solidFill>
            </a:endParaRPr>
          </a:p>
        </p:txBody>
      </p:sp>
      <p:pic>
        <p:nvPicPr>
          <p:cNvPr id="4" name="Content Placeholder 3" descr="Text Time Taken.png"/>
          <p:cNvPicPr>
            <a:picLocks noGrp="1" noChangeAspect="1"/>
          </p:cNvPicPr>
          <p:nvPr>
            <p:ph sz="quarter" idx="1"/>
          </p:nvPr>
        </p:nvPicPr>
        <p:blipFill>
          <a:blip r:embed="rId3" cstate="print"/>
          <a:stretch>
            <a:fillRect/>
          </a:stretch>
        </p:blipFill>
        <p:spPr>
          <a:xfrm>
            <a:off x="3810000" y="1905000"/>
            <a:ext cx="4572000" cy="3733601"/>
          </a:xfrm>
        </p:spPr>
      </p:pic>
      <p:pic>
        <p:nvPicPr>
          <p:cNvPr id="5" name="Content Placeholder 3" descr="Text Summary.png"/>
          <p:cNvPicPr>
            <a:picLocks noChangeAspect="1"/>
          </p:cNvPicPr>
          <p:nvPr/>
        </p:nvPicPr>
        <p:blipFill>
          <a:blip r:embed="rId4" cstate="print"/>
          <a:stretch>
            <a:fillRect/>
          </a:stretch>
        </p:blipFill>
        <p:spPr>
          <a:xfrm>
            <a:off x="381001" y="1828800"/>
            <a:ext cx="1905000" cy="3050413"/>
          </a:xfrm>
          <a:prstGeom prst="rect">
            <a:avLst/>
          </a:prstGeom>
        </p:spPr>
      </p:pic>
      <p:sp>
        <p:nvSpPr>
          <p:cNvPr id="6" name="TextBox 5"/>
          <p:cNvSpPr txBox="1"/>
          <p:nvPr/>
        </p:nvSpPr>
        <p:spPr>
          <a:xfrm>
            <a:off x="457200" y="5181600"/>
            <a:ext cx="2286000" cy="923330"/>
          </a:xfrm>
          <a:prstGeom prst="rect">
            <a:avLst/>
          </a:prstGeom>
          <a:noFill/>
        </p:spPr>
        <p:txBody>
          <a:bodyPr wrap="square" rtlCol="0">
            <a:spAutoFit/>
          </a:bodyPr>
          <a:lstStyle/>
          <a:p>
            <a:r>
              <a:rPr lang="en-US" dirty="0" smtClean="0">
                <a:solidFill>
                  <a:schemeClr val="bg1"/>
                </a:solidFill>
              </a:rPr>
              <a:t>Shape : </a:t>
            </a:r>
            <a:r>
              <a:rPr lang="en-US" dirty="0" err="1" smtClean="0">
                <a:solidFill>
                  <a:schemeClr val="bg1"/>
                </a:solidFill>
              </a:rPr>
              <a:t>Unimodal</a:t>
            </a:r>
            <a:endParaRPr lang="en-US" dirty="0" smtClean="0">
              <a:solidFill>
                <a:schemeClr val="bg1"/>
              </a:solidFill>
            </a:endParaRPr>
          </a:p>
          <a:p>
            <a:r>
              <a:rPr lang="en-US" dirty="0" smtClean="0">
                <a:solidFill>
                  <a:schemeClr val="bg1"/>
                </a:solidFill>
              </a:rPr>
              <a:t>Center: 147</a:t>
            </a:r>
          </a:p>
          <a:p>
            <a:r>
              <a:rPr lang="en-US" dirty="0" smtClean="0">
                <a:solidFill>
                  <a:schemeClr val="bg1"/>
                </a:solidFill>
              </a:rPr>
              <a:t>Spread: (2,298)</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143000"/>
          </a:xfrm>
        </p:spPr>
        <p:txBody>
          <a:bodyPr>
            <a:noAutofit/>
          </a:bodyPr>
          <a:lstStyle/>
          <a:p>
            <a:pPr algn="ctr"/>
            <a:r>
              <a:rPr lang="en-US" sz="3200" dirty="0" smtClean="0">
                <a:solidFill>
                  <a:schemeClr val="bg1"/>
                </a:solidFill>
              </a:rPr>
              <a:t>Bar Graph: Frequency of Responses at different parts of the day</a:t>
            </a:r>
            <a:endParaRPr lang="en-US" sz="3200" dirty="0">
              <a:solidFill>
                <a:schemeClr val="bg1"/>
              </a:solidFill>
            </a:endParaRPr>
          </a:p>
        </p:txBody>
      </p:sp>
      <p:pic>
        <p:nvPicPr>
          <p:cNvPr id="4" name="Content Placeholder 3" descr="Text Daytime vs response.png"/>
          <p:cNvPicPr>
            <a:picLocks noGrp="1" noChangeAspect="1"/>
          </p:cNvPicPr>
          <p:nvPr>
            <p:ph sz="quarter" idx="1"/>
          </p:nvPr>
        </p:nvPicPr>
        <p:blipFill>
          <a:blip r:embed="rId3" cstate="print"/>
          <a:stretch>
            <a:fillRect/>
          </a:stretch>
        </p:blipFill>
        <p:spPr>
          <a:xfrm>
            <a:off x="1676400" y="1676400"/>
            <a:ext cx="5132385" cy="49530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History</a:t>
            </a:r>
            <a:endParaRPr lang="en-US" dirty="0">
              <a:solidFill>
                <a:schemeClr val="bg1"/>
              </a:solidFill>
            </a:endParaRPr>
          </a:p>
        </p:txBody>
      </p:sp>
      <p:sp>
        <p:nvSpPr>
          <p:cNvPr id="3" name="Content Placeholder 2"/>
          <p:cNvSpPr>
            <a:spLocks noGrp="1"/>
          </p:cNvSpPr>
          <p:nvPr>
            <p:ph sz="quarter" idx="1"/>
          </p:nvPr>
        </p:nvSpPr>
        <p:spPr>
          <a:xfrm>
            <a:off x="612648" y="2133600"/>
            <a:ext cx="8153400" cy="3962400"/>
          </a:xfrm>
        </p:spPr>
        <p:txBody>
          <a:bodyPr/>
          <a:lstStyle/>
          <a:p>
            <a:r>
              <a:rPr lang="en-US" dirty="0" smtClean="0"/>
              <a:t>First text message sent in 1989</a:t>
            </a:r>
          </a:p>
          <a:p>
            <a:pPr lvl="1"/>
            <a:r>
              <a:rPr lang="en-US" dirty="0" smtClean="0"/>
              <a:t>Edward Lantz</a:t>
            </a:r>
          </a:p>
          <a:p>
            <a:pPr lvl="1"/>
            <a:r>
              <a:rPr lang="en-US" dirty="0" smtClean="0"/>
              <a:t>Number read upside down</a:t>
            </a:r>
          </a:p>
          <a:p>
            <a:r>
              <a:rPr lang="en-US" dirty="0" smtClean="0"/>
              <a:t>Not popular in 1990’s</a:t>
            </a:r>
          </a:p>
          <a:p>
            <a:pPr lvl="1"/>
            <a:r>
              <a:rPr lang="en-US" dirty="0" smtClean="0"/>
              <a:t>For hearing impaired</a:t>
            </a:r>
          </a:p>
          <a:p>
            <a:r>
              <a:rPr lang="en-US" dirty="0" smtClean="0"/>
              <a:t>Increase in 2000</a:t>
            </a:r>
          </a:p>
          <a:p>
            <a:r>
              <a:rPr lang="en-US" dirty="0" smtClean="0"/>
              <a:t>As addictive as cigarette smoking ?</a:t>
            </a:r>
            <a:endParaRPr lang="en-US" dirty="0"/>
          </a:p>
        </p:txBody>
      </p:sp>
      <p:pic>
        <p:nvPicPr>
          <p:cNvPr id="12290" name="Picture 2" descr="http://rlv.zcache.com/my_first_text_message_yippee_tshirt-p235106600073277760qzkt_152.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rot="20500275">
            <a:off x="6115260" y="476458"/>
            <a:ext cx="1879589" cy="18795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292" name="Picture 4" descr="http://www.cartoonstock.com/newscartoons/cartoonists/bst/lowres/bstn337l.jpg"/>
          <p:cNvPicPr>
            <a:picLocks noChangeAspect="1" noChangeArrowheads="1"/>
          </p:cNvPicPr>
          <p:nvPr/>
        </p:nvPicPr>
        <p:blipFill>
          <a:blip r:embed="rId4"/>
          <a:srcRect b="10282"/>
          <a:stretch>
            <a:fillRect/>
          </a:stretch>
        </p:blipFill>
        <p:spPr bwMode="auto">
          <a:xfrm>
            <a:off x="6476179" y="4198554"/>
            <a:ext cx="2667821" cy="265944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Sources of Error/ Bias</a:t>
            </a:r>
            <a:endParaRPr lang="en-US" dirty="0">
              <a:solidFill>
                <a:schemeClr val="bg1"/>
              </a:solidFill>
            </a:endParaRPr>
          </a:p>
        </p:txBody>
      </p:sp>
      <p:sp>
        <p:nvSpPr>
          <p:cNvPr id="3" name="Content Placeholder 2"/>
          <p:cNvSpPr>
            <a:spLocks noGrp="1"/>
          </p:cNvSpPr>
          <p:nvPr>
            <p:ph sz="quarter" idx="1"/>
          </p:nvPr>
        </p:nvSpPr>
        <p:spPr/>
        <p:txBody>
          <a:bodyPr>
            <a:normAutofit/>
          </a:bodyPr>
          <a:lstStyle/>
          <a:p>
            <a:r>
              <a:rPr lang="en-US" dirty="0" smtClean="0">
                <a:solidFill>
                  <a:schemeClr val="bg1"/>
                </a:solidFill>
              </a:rPr>
              <a:t>We only have peoples’ numbers from ourselves and family</a:t>
            </a:r>
          </a:p>
          <a:p>
            <a:r>
              <a:rPr lang="en-US" dirty="0" smtClean="0">
                <a:solidFill>
                  <a:schemeClr val="bg1"/>
                </a:solidFill>
              </a:rPr>
              <a:t>Don’t have all ages</a:t>
            </a:r>
          </a:p>
          <a:p>
            <a:r>
              <a:rPr lang="en-US" dirty="0" smtClean="0">
                <a:solidFill>
                  <a:schemeClr val="bg1"/>
                </a:solidFill>
              </a:rPr>
              <a:t>Texts might not go through</a:t>
            </a:r>
          </a:p>
          <a:p>
            <a:r>
              <a:rPr lang="en-US" dirty="0" smtClean="0">
                <a:solidFill>
                  <a:schemeClr val="bg1"/>
                </a:solidFill>
              </a:rPr>
              <a:t>People may not have their phones on them</a:t>
            </a:r>
          </a:p>
          <a:p>
            <a:r>
              <a:rPr lang="en-US" dirty="0" smtClean="0">
                <a:solidFill>
                  <a:schemeClr val="bg1"/>
                </a:solidFill>
              </a:rPr>
              <a:t>People may not have texting</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Conclusion/Personal Opinions   </a:t>
            </a:r>
            <a:endParaRPr lang="en-US" dirty="0">
              <a:solidFill>
                <a:schemeClr val="bg1"/>
              </a:solidFill>
            </a:endParaRPr>
          </a:p>
        </p:txBody>
      </p:sp>
      <p:sp>
        <p:nvSpPr>
          <p:cNvPr id="3" name="Content Placeholder 2"/>
          <p:cNvSpPr>
            <a:spLocks noGrp="1"/>
          </p:cNvSpPr>
          <p:nvPr>
            <p:ph sz="quarter" idx="1"/>
          </p:nvPr>
        </p:nvSpPr>
        <p:spPr/>
        <p:txBody>
          <a:bodyPr>
            <a:normAutofit/>
          </a:bodyPr>
          <a:lstStyle/>
          <a:p>
            <a:r>
              <a:rPr lang="en-US" dirty="0" smtClean="0">
                <a:solidFill>
                  <a:schemeClr val="bg1"/>
                </a:solidFill>
              </a:rPr>
              <a:t>We found that the response we got from the people we texted was not dependent on time of day, age, or gender. </a:t>
            </a:r>
          </a:p>
          <a:p>
            <a:r>
              <a:rPr lang="en-US" dirty="0" smtClean="0">
                <a:solidFill>
                  <a:schemeClr val="bg1"/>
                </a:solidFill>
              </a:rPr>
              <a:t>We did could not create a sufficient conclusion based on the data we collected. </a:t>
            </a:r>
          </a:p>
          <a:p>
            <a:r>
              <a:rPr lang="en-US" dirty="0" smtClean="0">
                <a:solidFill>
                  <a:schemeClr val="bg1"/>
                </a:solidFill>
              </a:rPr>
              <a:t>It was boring waiting for people to respond</a:t>
            </a:r>
          </a:p>
          <a:p>
            <a:r>
              <a:rPr lang="en-US" dirty="0" smtClean="0">
                <a:solidFill>
                  <a:schemeClr val="bg1"/>
                </a:solidFill>
              </a:rPr>
              <a:t>It was awkward texting our parent’s friends</a:t>
            </a:r>
          </a:p>
          <a:p>
            <a:r>
              <a:rPr lang="en-US" dirty="0" smtClean="0">
                <a:solidFill>
                  <a:schemeClr val="bg1"/>
                </a:solidFill>
              </a:rPr>
              <a:t> We’re mad we didn’t come up with any conclusions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Application to Population</a:t>
            </a:r>
            <a:endParaRPr lang="en-US" dirty="0">
              <a:solidFill>
                <a:schemeClr val="bg1"/>
              </a:solidFill>
            </a:endParaRPr>
          </a:p>
        </p:txBody>
      </p:sp>
      <p:sp>
        <p:nvSpPr>
          <p:cNvPr id="3" name="Content Placeholder 2"/>
          <p:cNvSpPr>
            <a:spLocks noGrp="1"/>
          </p:cNvSpPr>
          <p:nvPr>
            <p:ph sz="quarter" idx="1"/>
          </p:nvPr>
        </p:nvSpPr>
        <p:spPr/>
        <p:txBody>
          <a:bodyPr/>
          <a:lstStyle/>
          <a:p>
            <a:r>
              <a:rPr lang="en-US" dirty="0" smtClean="0">
                <a:solidFill>
                  <a:schemeClr val="bg1"/>
                </a:solidFill>
              </a:rPr>
              <a:t>  Most people will respond to a random text message with a confused response such as “what?” or “huh?” or “why?” </a:t>
            </a:r>
          </a:p>
          <a:p>
            <a:r>
              <a:rPr lang="en-US" dirty="0" smtClean="0">
                <a:solidFill>
                  <a:schemeClr val="bg1"/>
                </a:solidFill>
              </a:rPr>
              <a:t>People normally do not get random texts messages asking them “what’s there favorite color?”</a:t>
            </a:r>
          </a:p>
          <a:p>
            <a:r>
              <a:rPr lang="en-US" dirty="0" smtClean="0">
                <a:solidFill>
                  <a:schemeClr val="bg1"/>
                </a:solidFill>
              </a:rPr>
              <a:t>Usually people text their friends or family </a:t>
            </a:r>
          </a:p>
          <a:p>
            <a:r>
              <a:rPr lang="en-US" dirty="0" smtClean="0">
                <a:solidFill>
                  <a:schemeClr val="bg1"/>
                </a:solidFill>
              </a:rPr>
              <a:t>Using this example to conclude how people respond to text messages is not very adequate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lstStyle/>
          <a:p>
            <a:r>
              <a:rPr lang="en-US" dirty="0" smtClean="0">
                <a:solidFill>
                  <a:schemeClr val="bg1"/>
                </a:solidFill>
              </a:rPr>
              <a:t>What We Did  </a:t>
            </a:r>
            <a:endParaRPr lang="en-US" dirty="0">
              <a:solidFill>
                <a:schemeClr val="bg1"/>
              </a:solidFill>
            </a:endParaRPr>
          </a:p>
        </p:txBody>
      </p:sp>
      <p:sp>
        <p:nvSpPr>
          <p:cNvPr id="3" name="Content Placeholder 2"/>
          <p:cNvSpPr>
            <a:spLocks noGrp="1"/>
          </p:cNvSpPr>
          <p:nvPr>
            <p:ph sz="quarter" idx="1"/>
          </p:nvPr>
        </p:nvSpPr>
        <p:spPr>
          <a:xfrm>
            <a:off x="612648" y="1600200"/>
            <a:ext cx="8153400" cy="5105400"/>
          </a:xfrm>
        </p:spPr>
        <p:txBody>
          <a:bodyPr>
            <a:normAutofit fontScale="92500" lnSpcReduction="10000"/>
          </a:bodyPr>
          <a:lstStyle/>
          <a:p>
            <a:r>
              <a:rPr lang="en-US" dirty="0" smtClean="0">
                <a:solidFill>
                  <a:schemeClr val="bg1"/>
                </a:solidFill>
              </a:rPr>
              <a:t>Text a random sample of 90 people and recorded their reaction to the text</a:t>
            </a:r>
          </a:p>
          <a:p>
            <a:r>
              <a:rPr lang="en-US" dirty="0" smtClean="0">
                <a:solidFill>
                  <a:schemeClr val="bg1"/>
                </a:solidFill>
              </a:rPr>
              <a:t>We sent a text asking “ What is your favorite color? This is Franny” </a:t>
            </a:r>
          </a:p>
          <a:p>
            <a:r>
              <a:rPr lang="en-US" dirty="0" smtClean="0">
                <a:solidFill>
                  <a:schemeClr val="bg1"/>
                </a:solidFill>
              </a:rPr>
              <a:t>Taking note of the variables : </a:t>
            </a:r>
            <a:r>
              <a:rPr lang="en-US" dirty="0" smtClean="0">
                <a:solidFill>
                  <a:schemeClr val="bg1"/>
                </a:solidFill>
              </a:rPr>
              <a:t>gender, age,  </a:t>
            </a:r>
            <a:r>
              <a:rPr lang="en-US" dirty="0" smtClean="0">
                <a:solidFill>
                  <a:schemeClr val="bg1"/>
                </a:solidFill>
              </a:rPr>
              <a:t>time taken to respond, response to the question</a:t>
            </a:r>
          </a:p>
          <a:p>
            <a:r>
              <a:rPr lang="en-US" dirty="0" smtClean="0">
                <a:solidFill>
                  <a:schemeClr val="bg1"/>
                </a:solidFill>
              </a:rPr>
              <a:t>Categorized response as following: confusion, answered, no </a:t>
            </a:r>
            <a:r>
              <a:rPr lang="en-US" dirty="0" smtClean="0">
                <a:solidFill>
                  <a:schemeClr val="bg1"/>
                </a:solidFill>
              </a:rPr>
              <a:t>response, other</a:t>
            </a:r>
          </a:p>
          <a:p>
            <a:r>
              <a:rPr lang="en-US" dirty="0" smtClean="0">
                <a:solidFill>
                  <a:schemeClr val="bg1"/>
                </a:solidFill>
              </a:rPr>
              <a:t>Our goal was to find out if the way people </a:t>
            </a:r>
            <a:r>
              <a:rPr lang="en-US" dirty="0" smtClean="0">
                <a:solidFill>
                  <a:schemeClr val="bg1"/>
                </a:solidFill>
              </a:rPr>
              <a:t>responded </a:t>
            </a:r>
            <a:r>
              <a:rPr lang="en-US" dirty="0" smtClean="0">
                <a:solidFill>
                  <a:schemeClr val="bg1"/>
                </a:solidFill>
              </a:rPr>
              <a:t>would be different based on their age and gender and on the time of the day we sent the text.</a:t>
            </a:r>
            <a:endParaRPr lang="en-US" dirty="0">
              <a:solidFill>
                <a:schemeClr val="bg1"/>
              </a:solidFill>
            </a:endParaRPr>
          </a:p>
        </p:txBody>
      </p:sp>
      <p:pic>
        <p:nvPicPr>
          <p:cNvPr id="10242" name="Picture 2" descr="http://fingercandymedia.com/wp-content/uploads/2010/10/phone-texting.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rot="20257717">
            <a:off x="6967267" y="-424133"/>
            <a:ext cx="2213016" cy="2213017"/>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How We Gathered the Data</a:t>
            </a:r>
            <a:endParaRPr lang="en-US" dirty="0">
              <a:solidFill>
                <a:schemeClr val="bg1"/>
              </a:solidFill>
            </a:endParaRPr>
          </a:p>
        </p:txBody>
      </p:sp>
      <p:sp>
        <p:nvSpPr>
          <p:cNvPr id="3" name="Content Placeholder 2"/>
          <p:cNvSpPr>
            <a:spLocks noGrp="1"/>
          </p:cNvSpPr>
          <p:nvPr>
            <p:ph sz="quarter" idx="1"/>
          </p:nvPr>
        </p:nvSpPr>
        <p:spPr/>
        <p:txBody>
          <a:bodyPr>
            <a:normAutofit lnSpcReduction="10000"/>
          </a:bodyPr>
          <a:lstStyle/>
          <a:p>
            <a:r>
              <a:rPr lang="en-US" dirty="0" smtClean="0">
                <a:solidFill>
                  <a:schemeClr val="bg1"/>
                </a:solidFill>
              </a:rPr>
              <a:t>Generated a list of random numbers on our calculator and use the number to contact the corresponding person in our contact list. </a:t>
            </a:r>
          </a:p>
          <a:p>
            <a:r>
              <a:rPr lang="en-US" dirty="0" smtClean="0">
                <a:solidFill>
                  <a:schemeClr val="bg1"/>
                </a:solidFill>
              </a:rPr>
              <a:t>Used only one person’s cell phone to text from to reduce bias </a:t>
            </a:r>
          </a:p>
          <a:p>
            <a:r>
              <a:rPr lang="en-US" dirty="0" smtClean="0">
                <a:solidFill>
                  <a:schemeClr val="bg1"/>
                </a:solidFill>
              </a:rPr>
              <a:t>We used numbers from each of our cell phones and each of our parents</a:t>
            </a:r>
          </a:p>
          <a:p>
            <a:r>
              <a:rPr lang="en-US" dirty="0" smtClean="0">
                <a:solidFill>
                  <a:schemeClr val="bg1"/>
                </a:solidFill>
              </a:rPr>
              <a:t>We sent out a mass text and recorded how long it takes each person to respond (if it takes over a day we counted it as no response)</a:t>
            </a:r>
            <a:endParaRPr lang="en-US"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153400" cy="990600"/>
          </a:xfrm>
        </p:spPr>
        <p:txBody>
          <a:bodyPr>
            <a:normAutofit fontScale="90000"/>
          </a:bodyPr>
          <a:lstStyle/>
          <a:p>
            <a:r>
              <a:rPr lang="en-US" dirty="0" smtClean="0">
                <a:solidFill>
                  <a:schemeClr val="bg1"/>
                </a:solidFill>
              </a:rPr>
              <a:t>How We Gathered the Data (con’t)</a:t>
            </a:r>
            <a:endParaRPr lang="en-US" dirty="0">
              <a:solidFill>
                <a:schemeClr val="bg1"/>
              </a:solidFill>
            </a:endParaRPr>
          </a:p>
        </p:txBody>
      </p:sp>
      <p:sp>
        <p:nvSpPr>
          <p:cNvPr id="3" name="Content Placeholder 2"/>
          <p:cNvSpPr>
            <a:spLocks noGrp="1"/>
          </p:cNvSpPr>
          <p:nvPr>
            <p:ph sz="quarter" idx="1"/>
          </p:nvPr>
        </p:nvSpPr>
        <p:spPr/>
        <p:txBody>
          <a:bodyPr>
            <a:normAutofit/>
          </a:bodyPr>
          <a:lstStyle/>
          <a:p>
            <a:r>
              <a:rPr lang="en-US" dirty="0" smtClean="0">
                <a:solidFill>
                  <a:schemeClr val="bg1"/>
                </a:solidFill>
              </a:rPr>
              <a:t>We recorded the time of the day we sent the message : morning, afternoon, evening</a:t>
            </a:r>
          </a:p>
          <a:p>
            <a:r>
              <a:rPr lang="en-US" dirty="0" smtClean="0">
                <a:solidFill>
                  <a:schemeClr val="bg1"/>
                </a:solidFill>
              </a:rPr>
              <a:t>We recorded the gender and age of the individual</a:t>
            </a:r>
          </a:p>
          <a:p>
            <a:r>
              <a:rPr lang="en-US" dirty="0" smtClean="0">
                <a:solidFill>
                  <a:schemeClr val="bg1"/>
                </a:solidFill>
              </a:rPr>
              <a:t>Considered anyone under the age of 35 young; and over 35 as older</a:t>
            </a:r>
          </a:p>
          <a:p>
            <a:pPr>
              <a:buNone/>
            </a:pPr>
            <a:endParaRPr lang="en-US" dirty="0">
              <a:solidFill>
                <a:schemeClr val="bg1"/>
              </a:solidFill>
            </a:endParaRPr>
          </a:p>
        </p:txBody>
      </p:sp>
      <p:pic>
        <p:nvPicPr>
          <p:cNvPr id="6146" name="Picture 2" descr="http://images04.olx.com/ui/5/95/11/1273528993_92609411_1-Pictures-of--Text-Message-Advertising-Business-Opportunities-1273528993.jpg"/>
          <p:cNvPicPr>
            <a:picLocks noChangeAspect="1" noChangeArrowheads="1"/>
          </p:cNvPicPr>
          <p:nvPr/>
        </p:nvPicPr>
        <p:blipFill>
          <a:blip r:embed="rId3"/>
          <a:srcRect/>
          <a:stretch>
            <a:fillRect/>
          </a:stretch>
        </p:blipFill>
        <p:spPr bwMode="auto">
          <a:xfrm>
            <a:off x="2743200" y="4495800"/>
            <a:ext cx="3276600" cy="21556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152400"/>
            <a:ext cx="8153400" cy="990600"/>
          </a:xfrm>
        </p:spPr>
        <p:txBody>
          <a:bodyPr>
            <a:normAutofit fontScale="90000"/>
          </a:bodyPr>
          <a:lstStyle/>
          <a:p>
            <a:pPr algn="ctr"/>
            <a:r>
              <a:rPr lang="en-US" dirty="0" smtClean="0">
                <a:solidFill>
                  <a:schemeClr val="bg1"/>
                </a:solidFill>
              </a:rPr>
              <a:t>Chi-Square Homogeneity Test :               Response vs. Age</a:t>
            </a:r>
            <a:endParaRPr lang="en-US" dirty="0">
              <a:solidFill>
                <a:schemeClr val="bg1"/>
              </a:solidFill>
            </a:endParaRPr>
          </a:p>
        </p:txBody>
      </p:sp>
      <p:sp>
        <p:nvSpPr>
          <p:cNvPr id="5" name="Content Placeholder 4"/>
          <p:cNvSpPr>
            <a:spLocks noGrp="1"/>
          </p:cNvSpPr>
          <p:nvPr>
            <p:ph sz="quarter" idx="1"/>
          </p:nvPr>
        </p:nvSpPr>
        <p:spPr>
          <a:xfrm>
            <a:off x="612648" y="1905000"/>
            <a:ext cx="8153400" cy="4191000"/>
          </a:xfrm>
        </p:spPr>
        <p:txBody>
          <a:bodyPr>
            <a:noAutofit/>
          </a:bodyPr>
          <a:lstStyle/>
          <a:p>
            <a:r>
              <a:rPr lang="en-US" sz="2400" dirty="0" smtClean="0"/>
              <a:t>Ho: The ages are the same throughout the different responses.</a:t>
            </a:r>
          </a:p>
          <a:p>
            <a:r>
              <a:rPr lang="en-US" sz="2400" dirty="0" smtClean="0"/>
              <a:t>Ha: The ages are not the same throughout the different responses.</a:t>
            </a:r>
          </a:p>
          <a:p>
            <a:pPr>
              <a:buNone/>
            </a:pPr>
            <a:r>
              <a:rPr lang="en-US" sz="2400" dirty="0" smtClean="0"/>
              <a:t>Conditions:</a:t>
            </a:r>
          </a:p>
          <a:p>
            <a:pPr marL="457200" indent="-457200">
              <a:buAutoNum type="arabicParenR"/>
            </a:pPr>
            <a:r>
              <a:rPr lang="en-US" sz="2400" dirty="0" smtClean="0"/>
              <a:t>Categorical data              1) chart shows it is categorical</a:t>
            </a:r>
          </a:p>
          <a:p>
            <a:pPr marL="457200" indent="-457200">
              <a:buAutoNum type="arabicParenR"/>
            </a:pPr>
            <a:r>
              <a:rPr lang="en-US" sz="2400" dirty="0" smtClean="0"/>
              <a:t>SRS                                 2) </a:t>
            </a:r>
            <a:r>
              <a:rPr lang="en-US" sz="2400" dirty="0" smtClean="0"/>
              <a:t>we took an SRS</a:t>
            </a:r>
            <a:endParaRPr lang="en-US" sz="2400" dirty="0" smtClean="0"/>
          </a:p>
          <a:p>
            <a:pPr marL="457200" indent="-457200">
              <a:buAutoNum type="arabicParenR"/>
            </a:pPr>
            <a:r>
              <a:rPr lang="en-US" sz="2400" dirty="0" smtClean="0"/>
              <a:t>Cell counts ≥ 5                 3) All expected values ≥ 5</a:t>
            </a:r>
          </a:p>
          <a:p>
            <a:pPr marL="457200" indent="-457200">
              <a:buNone/>
            </a:pPr>
            <a:r>
              <a:rPr lang="en-US" sz="2400" dirty="0" smtClean="0"/>
              <a:t>     </a:t>
            </a:r>
            <a:r>
              <a:rPr lang="en-US" sz="2400" i="1" dirty="0" smtClean="0"/>
              <a:t>Conditions met- X</a:t>
            </a:r>
            <a:r>
              <a:rPr lang="en-US" sz="2400" i="1" dirty="0" smtClean="0">
                <a:latin typeface="Times New Roman"/>
                <a:cs typeface="Times New Roman"/>
              </a:rPr>
              <a:t>²</a:t>
            </a:r>
            <a:r>
              <a:rPr lang="en-US" sz="2400" i="1" dirty="0" smtClean="0"/>
              <a:t>-distribution-X</a:t>
            </a:r>
            <a:r>
              <a:rPr lang="en-US" sz="2400" i="1" dirty="0" smtClean="0">
                <a:latin typeface="Times New Roman"/>
                <a:cs typeface="Times New Roman"/>
              </a:rPr>
              <a:t>²</a:t>
            </a:r>
            <a:r>
              <a:rPr lang="en-US" sz="2400" i="1" dirty="0" smtClean="0"/>
              <a:t> test homogeneity</a:t>
            </a:r>
          </a:p>
          <a:p>
            <a:pPr marL="457200" indent="-457200">
              <a:buNone/>
            </a:pPr>
            <a:endParaRPr lang="en-US" sz="1800" i="1" dirty="0" smtClean="0"/>
          </a:p>
          <a:p>
            <a:pPr marL="457200" indent="-457200">
              <a:buNone/>
            </a:pPr>
            <a:r>
              <a:rPr lang="en-US" sz="1800" dirty="0" smtClean="0"/>
              <a:t>       </a:t>
            </a:r>
            <a:endParaRPr lang="en-US" sz="1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12648" y="4114800"/>
            <a:ext cx="8153400" cy="1981200"/>
          </a:xfrm>
        </p:spPr>
        <p:txBody>
          <a:bodyPr/>
          <a:lstStyle/>
          <a:p>
            <a:pPr>
              <a:buNone/>
            </a:pPr>
            <a:r>
              <a:rPr lang="en-US" dirty="0" smtClean="0"/>
              <a:t>  </a:t>
            </a:r>
            <a:r>
              <a:rPr lang="en-US" sz="2400" dirty="0" smtClean="0"/>
              <a:t> We fail to reject the Ho because the p-value .41 is greater than or equal to alpha = .05</a:t>
            </a:r>
          </a:p>
          <a:p>
            <a:pPr>
              <a:buNone/>
            </a:pPr>
            <a:r>
              <a:rPr lang="en-US" sz="2400" dirty="0" smtClean="0"/>
              <a:t>   We have sufficient evidence that the ages are distributed the same in each response.</a:t>
            </a:r>
            <a:endParaRPr lang="en-US" sz="2400" dirty="0"/>
          </a:p>
        </p:txBody>
      </p:sp>
      <p:graphicFrame>
        <p:nvGraphicFramePr>
          <p:cNvPr id="2050" name="Object 2"/>
          <p:cNvGraphicFramePr>
            <a:graphicFrameLocks noChangeAspect="1"/>
          </p:cNvGraphicFramePr>
          <p:nvPr/>
        </p:nvGraphicFramePr>
        <p:xfrm>
          <a:off x="457200" y="1905000"/>
          <a:ext cx="3108325" cy="1066800"/>
        </p:xfrm>
        <a:graphic>
          <a:graphicData uri="http://schemas.openxmlformats.org/presentationml/2006/ole">
            <p:oleObj spid="_x0000_s2050" name="Equation" r:id="rId4" imgW="1295280" imgH="444240" progId="Equation.3">
              <p:embed/>
            </p:oleObj>
          </a:graphicData>
        </a:graphic>
      </p:graphicFrame>
      <p:graphicFrame>
        <p:nvGraphicFramePr>
          <p:cNvPr id="2051" name="Object 3"/>
          <p:cNvGraphicFramePr>
            <a:graphicFrameLocks noChangeAspect="1"/>
          </p:cNvGraphicFramePr>
          <p:nvPr/>
        </p:nvGraphicFramePr>
        <p:xfrm>
          <a:off x="3505200" y="1905000"/>
          <a:ext cx="1647825" cy="1066800"/>
        </p:xfrm>
        <a:graphic>
          <a:graphicData uri="http://schemas.openxmlformats.org/presentationml/2006/ole">
            <p:oleObj spid="_x0000_s2051" name="Equation" r:id="rId5" imgW="647640" imgH="419040" progId="Equation.3">
              <p:embed/>
            </p:oleObj>
          </a:graphicData>
        </a:graphic>
      </p:graphicFrame>
      <p:graphicFrame>
        <p:nvGraphicFramePr>
          <p:cNvPr id="2052" name="Object 4"/>
          <p:cNvGraphicFramePr>
            <a:graphicFrameLocks noChangeAspect="1"/>
          </p:cNvGraphicFramePr>
          <p:nvPr/>
        </p:nvGraphicFramePr>
        <p:xfrm>
          <a:off x="5280025" y="1905000"/>
          <a:ext cx="1905000" cy="1047750"/>
        </p:xfrm>
        <a:graphic>
          <a:graphicData uri="http://schemas.openxmlformats.org/presentationml/2006/ole">
            <p:oleObj spid="_x0000_s2052" name="Equation" r:id="rId6" imgW="761760" imgH="419040" progId="Equation.3">
              <p:embed/>
            </p:oleObj>
          </a:graphicData>
        </a:graphic>
      </p:graphicFrame>
      <p:graphicFrame>
        <p:nvGraphicFramePr>
          <p:cNvPr id="2053" name="Object 5"/>
          <p:cNvGraphicFramePr>
            <a:graphicFrameLocks noChangeAspect="1"/>
          </p:cNvGraphicFramePr>
          <p:nvPr/>
        </p:nvGraphicFramePr>
        <p:xfrm>
          <a:off x="7296150" y="2133600"/>
          <a:ext cx="1485900" cy="519113"/>
        </p:xfrm>
        <a:graphic>
          <a:graphicData uri="http://schemas.openxmlformats.org/presentationml/2006/ole">
            <p:oleObj spid="_x0000_s2053" name="Equation" r:id="rId7" imgW="507960" imgH="177480" progId="Equation.3">
              <p:embed/>
            </p:oleObj>
          </a:graphicData>
        </a:graphic>
      </p:graphicFrame>
      <p:graphicFrame>
        <p:nvGraphicFramePr>
          <p:cNvPr id="2054" name="Object 6"/>
          <p:cNvGraphicFramePr>
            <a:graphicFrameLocks noChangeAspect="1"/>
          </p:cNvGraphicFramePr>
          <p:nvPr/>
        </p:nvGraphicFramePr>
        <p:xfrm>
          <a:off x="1981200" y="3048000"/>
          <a:ext cx="5132388" cy="808037"/>
        </p:xfrm>
        <a:graphic>
          <a:graphicData uri="http://schemas.openxmlformats.org/presentationml/2006/ole">
            <p:oleObj spid="_x0000_s2054" name="Equation" r:id="rId8" imgW="1612800" imgH="253800" progId="Equation.3">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nvPr>
        </p:nvGraphicFramePr>
        <p:xfrm>
          <a:off x="228600" y="685800"/>
          <a:ext cx="8305800" cy="5867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solidFill>
                  <a:schemeClr val="bg1"/>
                </a:solidFill>
              </a:rPr>
              <a:t>Chi-Square Independence Test :</a:t>
            </a:r>
            <a:br>
              <a:rPr lang="en-US" dirty="0" smtClean="0">
                <a:solidFill>
                  <a:schemeClr val="bg1"/>
                </a:solidFill>
              </a:rPr>
            </a:br>
            <a:r>
              <a:rPr lang="en-US" dirty="0" smtClean="0">
                <a:solidFill>
                  <a:schemeClr val="bg1"/>
                </a:solidFill>
              </a:rPr>
              <a:t>Gender vs. Response </a:t>
            </a:r>
            <a:endParaRPr lang="en-US" dirty="0">
              <a:solidFill>
                <a:schemeClr val="bg1"/>
              </a:solidFill>
            </a:endParaRPr>
          </a:p>
        </p:txBody>
      </p:sp>
      <p:sp>
        <p:nvSpPr>
          <p:cNvPr id="5" name="Content Placeholder 4"/>
          <p:cNvSpPr>
            <a:spLocks noGrp="1"/>
          </p:cNvSpPr>
          <p:nvPr>
            <p:ph sz="quarter" idx="1"/>
          </p:nvPr>
        </p:nvSpPr>
        <p:spPr>
          <a:xfrm>
            <a:off x="838200" y="1752600"/>
            <a:ext cx="7927848" cy="4343400"/>
          </a:xfrm>
        </p:spPr>
        <p:txBody>
          <a:bodyPr>
            <a:normAutofit/>
          </a:bodyPr>
          <a:lstStyle/>
          <a:p>
            <a:r>
              <a:rPr lang="en-US" sz="2400" dirty="0" smtClean="0"/>
              <a:t>Ho: There is no association between gender and response.</a:t>
            </a:r>
          </a:p>
          <a:p>
            <a:r>
              <a:rPr lang="en-US" sz="2400" dirty="0" smtClean="0"/>
              <a:t>Ha: There is an association between gender and response.</a:t>
            </a:r>
          </a:p>
          <a:p>
            <a:pPr>
              <a:buNone/>
            </a:pPr>
            <a:r>
              <a:rPr lang="en-US" sz="2400" dirty="0" smtClean="0"/>
              <a:t>Conditions</a:t>
            </a:r>
          </a:p>
          <a:p>
            <a:pPr marL="514350" indent="-514350">
              <a:buAutoNum type="arabicParenR"/>
            </a:pPr>
            <a:r>
              <a:rPr lang="en-US" sz="2400" dirty="0" smtClean="0"/>
              <a:t>Categorical        1) Chart shows</a:t>
            </a:r>
          </a:p>
          <a:p>
            <a:pPr marL="514350" indent="-514350">
              <a:buAutoNum type="arabicParenR"/>
            </a:pPr>
            <a:r>
              <a:rPr lang="en-US" sz="2400" dirty="0" smtClean="0"/>
              <a:t>SRS                   2) We took an SRS</a:t>
            </a:r>
          </a:p>
          <a:p>
            <a:pPr marL="514350" indent="-514350">
              <a:buAutoNum type="arabicParenR"/>
            </a:pPr>
            <a:r>
              <a:rPr lang="en-US" sz="2400" dirty="0" smtClean="0"/>
              <a:t>Cell count ≥ 5   3) expected cell counts all </a:t>
            </a:r>
            <a:r>
              <a:rPr lang="en-US" sz="2000" dirty="0" smtClean="0"/>
              <a:t>≥ 5</a:t>
            </a:r>
          </a:p>
          <a:p>
            <a:pPr marL="514350" indent="-514350">
              <a:buNone/>
            </a:pPr>
            <a:endParaRPr lang="en-US" sz="2400" dirty="0"/>
          </a:p>
        </p:txBody>
      </p:sp>
      <p:sp>
        <p:nvSpPr>
          <p:cNvPr id="6" name="Rectangle 5"/>
          <p:cNvSpPr/>
          <p:nvPr/>
        </p:nvSpPr>
        <p:spPr>
          <a:xfrm>
            <a:off x="1219200" y="5334000"/>
            <a:ext cx="6477000" cy="400110"/>
          </a:xfrm>
          <a:prstGeom prst="rect">
            <a:avLst/>
          </a:prstGeom>
        </p:spPr>
        <p:txBody>
          <a:bodyPr wrap="square">
            <a:spAutoFit/>
          </a:bodyPr>
          <a:lstStyle/>
          <a:p>
            <a:r>
              <a:rPr lang="en-US" sz="2000" i="1" dirty="0" smtClean="0"/>
              <a:t>Conditions met- X</a:t>
            </a:r>
            <a:r>
              <a:rPr lang="en-US" sz="2000" i="1" dirty="0" smtClean="0">
                <a:latin typeface="Times New Roman"/>
                <a:cs typeface="Times New Roman"/>
              </a:rPr>
              <a:t>²</a:t>
            </a:r>
            <a:r>
              <a:rPr lang="en-US" sz="2000" i="1" dirty="0" smtClean="0"/>
              <a:t>-distribution-X</a:t>
            </a:r>
            <a:r>
              <a:rPr lang="en-US" sz="2000" i="1" dirty="0" smtClean="0">
                <a:latin typeface="Times New Roman"/>
                <a:cs typeface="Times New Roman"/>
              </a:rPr>
              <a:t>²</a:t>
            </a:r>
            <a:r>
              <a:rPr lang="en-US" sz="2000" i="1" dirty="0" smtClean="0"/>
              <a:t> test independence</a:t>
            </a:r>
            <a:endParaRPr lang="en-US" sz="2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467</TotalTime>
  <Words>1676</Words>
  <Application>Microsoft Office PowerPoint</Application>
  <PresentationFormat>On-screen Show (4:3)</PresentationFormat>
  <Paragraphs>143</Paragraphs>
  <Slides>22</Slides>
  <Notes>21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Median</vt:lpstr>
      <vt:lpstr>Equation</vt:lpstr>
      <vt:lpstr>Text reaction</vt:lpstr>
      <vt:lpstr>History</vt:lpstr>
      <vt:lpstr>What We Did  </vt:lpstr>
      <vt:lpstr>How We Gathered the Data</vt:lpstr>
      <vt:lpstr>How We Gathered the Data (con’t)</vt:lpstr>
      <vt:lpstr>Chi-Square Homogeneity Test :               Response vs. Age</vt:lpstr>
      <vt:lpstr>Slide 7</vt:lpstr>
      <vt:lpstr>Slide 8</vt:lpstr>
      <vt:lpstr>Chi-Square Independence Test : Gender vs. Response </vt:lpstr>
      <vt:lpstr>Slide 10</vt:lpstr>
      <vt:lpstr>Slide 11</vt:lpstr>
      <vt:lpstr>Chi-Square Homogeneity Test : Response vs. Daytime</vt:lpstr>
      <vt:lpstr>Slide 13</vt:lpstr>
      <vt:lpstr>Slide 14</vt:lpstr>
      <vt:lpstr>Bar Graph : Difference in # of people in each gender texted</vt:lpstr>
      <vt:lpstr>Bar Graph: Frequency of sex and age group</vt:lpstr>
      <vt:lpstr>Pie Chart: Distribution of responses of our sample</vt:lpstr>
      <vt:lpstr>Histogram: Display the time taken to respond to the text</vt:lpstr>
      <vt:lpstr>Bar Graph: Frequency of Responses at different parts of the day</vt:lpstr>
      <vt:lpstr>Sources of Error/ Bias</vt:lpstr>
      <vt:lpstr>Conclusion/Personal Opinions   </vt:lpstr>
      <vt:lpstr>Application to Population</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Text Reaction</dc:title>
  <dc:creator>Nelms.J434</dc:creator>
  <cp:lastModifiedBy>Franny</cp:lastModifiedBy>
  <cp:revision>51</cp:revision>
  <dcterms:created xsi:type="dcterms:W3CDTF">2011-01-05T16:46:49Z</dcterms:created>
  <dcterms:modified xsi:type="dcterms:W3CDTF">2011-01-10T04:32:15Z</dcterms:modified>
</cp:coreProperties>
</file>